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5"/>
  </p:notesMasterIdLst>
  <p:handoutMasterIdLst>
    <p:handoutMasterId r:id="rId56"/>
  </p:handoutMasterIdLst>
  <p:sldIdLst>
    <p:sldId id="341" r:id="rId3"/>
    <p:sldId id="257" r:id="rId4"/>
    <p:sldId id="338" r:id="rId5"/>
    <p:sldId id="339" r:id="rId6"/>
    <p:sldId id="285" r:id="rId7"/>
    <p:sldId id="346" r:id="rId8"/>
    <p:sldId id="316" r:id="rId9"/>
    <p:sldId id="292" r:id="rId10"/>
    <p:sldId id="272" r:id="rId11"/>
    <p:sldId id="327" r:id="rId12"/>
    <p:sldId id="293" r:id="rId13"/>
    <p:sldId id="336" r:id="rId14"/>
    <p:sldId id="345" r:id="rId15"/>
    <p:sldId id="344" r:id="rId16"/>
    <p:sldId id="275" r:id="rId17"/>
    <p:sldId id="310" r:id="rId18"/>
    <p:sldId id="258" r:id="rId19"/>
    <p:sldId id="266" r:id="rId20"/>
    <p:sldId id="263" r:id="rId21"/>
    <p:sldId id="286" r:id="rId22"/>
    <p:sldId id="313" r:id="rId23"/>
    <p:sldId id="283" r:id="rId24"/>
    <p:sldId id="265" r:id="rId25"/>
    <p:sldId id="348" r:id="rId26"/>
    <p:sldId id="264" r:id="rId27"/>
    <p:sldId id="324" r:id="rId28"/>
    <p:sldId id="318" r:id="rId29"/>
    <p:sldId id="325" r:id="rId30"/>
    <p:sldId id="328" r:id="rId31"/>
    <p:sldId id="317" r:id="rId32"/>
    <p:sldId id="322" r:id="rId33"/>
    <p:sldId id="259" r:id="rId34"/>
    <p:sldId id="320" r:id="rId35"/>
    <p:sldId id="260" r:id="rId36"/>
    <p:sldId id="329" r:id="rId37"/>
    <p:sldId id="261" r:id="rId38"/>
    <p:sldId id="330" r:id="rId39"/>
    <p:sldId id="262" r:id="rId40"/>
    <p:sldId id="331" r:id="rId41"/>
    <p:sldId id="333" r:id="rId42"/>
    <p:sldId id="284" r:id="rId43"/>
    <p:sldId id="349" r:id="rId44"/>
    <p:sldId id="323" r:id="rId45"/>
    <p:sldId id="347" r:id="rId46"/>
    <p:sldId id="335" r:id="rId47"/>
    <p:sldId id="340" r:id="rId48"/>
    <p:sldId id="343" r:id="rId49"/>
    <p:sldId id="342" r:id="rId50"/>
    <p:sldId id="334" r:id="rId51"/>
    <p:sldId id="337" r:id="rId52"/>
    <p:sldId id="281" r:id="rId53"/>
    <p:sldId id="271" r:id="rId5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8"/>
    <p:restoredTop sz="94720"/>
  </p:normalViewPr>
  <p:slideViewPr>
    <p:cSldViewPr>
      <p:cViewPr varScale="1">
        <p:scale>
          <a:sx n="105" d="100"/>
          <a:sy n="105" d="100"/>
        </p:scale>
        <p:origin x="1304"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74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C8BED9-CC9A-4E34-9C3A-DCCC05BD08F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6C0C7F2-CA48-4598-A2C5-60EF67DBE600}">
      <dgm:prSet phldrT="[Text]"/>
      <dgm:spPr/>
      <dgm:t>
        <a:bodyPr/>
        <a:lstStyle/>
        <a:p>
          <a:r>
            <a:rPr lang="en-US" b="1" dirty="0">
              <a:latin typeface="Century Gothic" panose="020B0502020202020204" pitchFamily="34" charset="0"/>
            </a:rPr>
            <a:t>Inventory of evidence-based policies and programs </a:t>
          </a:r>
        </a:p>
        <a:p>
          <a:r>
            <a:rPr lang="en-US" b="0" dirty="0">
              <a:latin typeface="Century Gothic" panose="020B0502020202020204" pitchFamily="34" charset="0"/>
            </a:rPr>
            <a:t>(from evidence registries and systematic review)</a:t>
          </a:r>
        </a:p>
      </dgm:t>
    </dgm:pt>
    <dgm:pt modelId="{852E53A9-89CF-4DDD-9BAE-AF699A247F8B}" type="parTrans" cxnId="{4D95C6D9-5C03-4792-9216-5C376FF8A17F}">
      <dgm:prSet/>
      <dgm:spPr/>
      <dgm:t>
        <a:bodyPr/>
        <a:lstStyle/>
        <a:p>
          <a:endParaRPr lang="en-US"/>
        </a:p>
      </dgm:t>
    </dgm:pt>
    <dgm:pt modelId="{B0232D73-4C8F-4C46-95C8-C8DF43FF2936}" type="sibTrans" cxnId="{4D95C6D9-5C03-4792-9216-5C376FF8A17F}">
      <dgm:prSet/>
      <dgm:spPr/>
      <dgm:t>
        <a:bodyPr/>
        <a:lstStyle/>
        <a:p>
          <a:endParaRPr lang="en-US"/>
        </a:p>
      </dgm:t>
    </dgm:pt>
    <dgm:pt modelId="{C673D839-FD29-4BC6-B800-8C2DB8450ACA}">
      <dgm:prSet phldrT="[Text]"/>
      <dgm:spPr/>
      <dgm:t>
        <a:bodyPr/>
        <a:lstStyle/>
        <a:p>
          <a:r>
            <a:rPr lang="en-US" b="1" dirty="0">
              <a:latin typeface="Century Gothic" panose="020B0502020202020204" pitchFamily="34" charset="0"/>
            </a:rPr>
            <a:t>Literature reviews </a:t>
          </a:r>
        </a:p>
      </dgm:t>
    </dgm:pt>
    <dgm:pt modelId="{611D3834-4DEF-41F6-BB43-F634A8B12442}" type="parTrans" cxnId="{F71C9780-F332-4A88-A21C-1CB89FDB0DDD}">
      <dgm:prSet/>
      <dgm:spPr/>
      <dgm:t>
        <a:bodyPr/>
        <a:lstStyle/>
        <a:p>
          <a:endParaRPr lang="en-US"/>
        </a:p>
      </dgm:t>
    </dgm:pt>
    <dgm:pt modelId="{D31A79F7-E504-40BE-AA0E-D200DE73855E}" type="sibTrans" cxnId="{F71C9780-F332-4A88-A21C-1CB89FDB0DDD}">
      <dgm:prSet/>
      <dgm:spPr/>
      <dgm:t>
        <a:bodyPr/>
        <a:lstStyle/>
        <a:p>
          <a:endParaRPr lang="en-US"/>
        </a:p>
      </dgm:t>
    </dgm:pt>
    <dgm:pt modelId="{9E9EEAF3-3BF6-4F80-BA4B-6EBAEC141969}">
      <dgm:prSet phldrT="[Text]"/>
      <dgm:spPr/>
      <dgm:t>
        <a:bodyPr/>
        <a:lstStyle/>
        <a:p>
          <a:r>
            <a:rPr lang="en-US" b="1" dirty="0">
              <a:latin typeface="Century Gothic" panose="020B0502020202020204" pitchFamily="34" charset="0"/>
            </a:rPr>
            <a:t>Most-improved state analysis</a:t>
          </a:r>
        </a:p>
      </dgm:t>
    </dgm:pt>
    <dgm:pt modelId="{EC22F58C-9E02-4B94-908D-9087EFD6AAEE}" type="parTrans" cxnId="{7594997E-D07C-47E0-A0B1-C89350BBAD9C}">
      <dgm:prSet/>
      <dgm:spPr/>
      <dgm:t>
        <a:bodyPr/>
        <a:lstStyle/>
        <a:p>
          <a:endParaRPr lang="en-US"/>
        </a:p>
      </dgm:t>
    </dgm:pt>
    <dgm:pt modelId="{92492E94-6A92-4A96-9649-D79EE7E3F011}" type="sibTrans" cxnId="{7594997E-D07C-47E0-A0B1-C89350BBAD9C}">
      <dgm:prSet/>
      <dgm:spPr/>
      <dgm:t>
        <a:bodyPr/>
        <a:lstStyle/>
        <a:p>
          <a:endParaRPr lang="en-US"/>
        </a:p>
      </dgm:t>
    </dgm:pt>
    <dgm:pt modelId="{D81DB41B-D913-4621-BCC7-14895BB8AE2D}">
      <dgm:prSet phldrT="[Text]"/>
      <dgm:spPr/>
      <dgm:t>
        <a:bodyPr/>
        <a:lstStyle/>
        <a:p>
          <a:r>
            <a:rPr lang="en-US" b="1" dirty="0">
              <a:latin typeface="Century Gothic" panose="020B0502020202020204" pitchFamily="34" charset="0"/>
            </a:rPr>
            <a:t>Suggestions and priorities from Advisory Group</a:t>
          </a:r>
        </a:p>
      </dgm:t>
    </dgm:pt>
    <dgm:pt modelId="{82869BE9-CFBE-48DA-A4A6-232E8E0F6F3C}" type="parTrans" cxnId="{991E9E9A-2347-485E-B36C-FC51C7CF1476}">
      <dgm:prSet/>
      <dgm:spPr/>
      <dgm:t>
        <a:bodyPr/>
        <a:lstStyle/>
        <a:p>
          <a:endParaRPr lang="en-US"/>
        </a:p>
      </dgm:t>
    </dgm:pt>
    <dgm:pt modelId="{CC68F317-944E-4F87-BF11-E5875906C5D5}" type="sibTrans" cxnId="{991E9E9A-2347-485E-B36C-FC51C7CF1476}">
      <dgm:prSet/>
      <dgm:spPr/>
      <dgm:t>
        <a:bodyPr/>
        <a:lstStyle/>
        <a:p>
          <a:endParaRPr lang="en-US"/>
        </a:p>
      </dgm:t>
    </dgm:pt>
    <dgm:pt modelId="{8FAD0FB3-A1E1-4FA3-B5A0-759B45DF2EEC}" type="pres">
      <dgm:prSet presAssocID="{8FC8BED9-CC9A-4E34-9C3A-DCCC05BD08FD}" presName="diagram" presStyleCnt="0">
        <dgm:presLayoutVars>
          <dgm:dir/>
          <dgm:resizeHandles val="exact"/>
        </dgm:presLayoutVars>
      </dgm:prSet>
      <dgm:spPr/>
    </dgm:pt>
    <dgm:pt modelId="{359C44FE-ADFC-4948-AA0D-0977E67FE2EA}" type="pres">
      <dgm:prSet presAssocID="{06C0C7F2-CA48-4598-A2C5-60EF67DBE600}" presName="node" presStyleLbl="node1" presStyleIdx="0" presStyleCnt="4">
        <dgm:presLayoutVars>
          <dgm:bulletEnabled val="1"/>
        </dgm:presLayoutVars>
      </dgm:prSet>
      <dgm:spPr/>
    </dgm:pt>
    <dgm:pt modelId="{480E400B-984A-48B8-B96A-4DBC6FAE5294}" type="pres">
      <dgm:prSet presAssocID="{B0232D73-4C8F-4C46-95C8-C8DF43FF2936}" presName="sibTrans" presStyleCnt="0"/>
      <dgm:spPr/>
    </dgm:pt>
    <dgm:pt modelId="{3CA4554D-DF1D-4550-9E7D-6213D55610CC}" type="pres">
      <dgm:prSet presAssocID="{C673D839-FD29-4BC6-B800-8C2DB8450ACA}" presName="node" presStyleLbl="node1" presStyleIdx="1" presStyleCnt="4">
        <dgm:presLayoutVars>
          <dgm:bulletEnabled val="1"/>
        </dgm:presLayoutVars>
      </dgm:prSet>
      <dgm:spPr/>
    </dgm:pt>
    <dgm:pt modelId="{249A3339-4520-45D0-9D38-4C1763A21717}" type="pres">
      <dgm:prSet presAssocID="{D31A79F7-E504-40BE-AA0E-D200DE73855E}" presName="sibTrans" presStyleCnt="0"/>
      <dgm:spPr/>
    </dgm:pt>
    <dgm:pt modelId="{9BE872BA-0652-49C4-9EE9-BFB553C07BF3}" type="pres">
      <dgm:prSet presAssocID="{9E9EEAF3-3BF6-4F80-BA4B-6EBAEC141969}" presName="node" presStyleLbl="node1" presStyleIdx="2" presStyleCnt="4">
        <dgm:presLayoutVars>
          <dgm:bulletEnabled val="1"/>
        </dgm:presLayoutVars>
      </dgm:prSet>
      <dgm:spPr/>
    </dgm:pt>
    <dgm:pt modelId="{F203BC58-0995-44A3-B648-7785F9455B93}" type="pres">
      <dgm:prSet presAssocID="{92492E94-6A92-4A96-9649-D79EE7E3F011}" presName="sibTrans" presStyleCnt="0"/>
      <dgm:spPr/>
    </dgm:pt>
    <dgm:pt modelId="{CF4C90B8-07C2-4BF3-9C54-A858F3DB3309}" type="pres">
      <dgm:prSet presAssocID="{D81DB41B-D913-4621-BCC7-14895BB8AE2D}" presName="node" presStyleLbl="node1" presStyleIdx="3" presStyleCnt="4">
        <dgm:presLayoutVars>
          <dgm:bulletEnabled val="1"/>
        </dgm:presLayoutVars>
      </dgm:prSet>
      <dgm:spPr/>
    </dgm:pt>
  </dgm:ptLst>
  <dgm:cxnLst>
    <dgm:cxn modelId="{2566043A-2508-4761-AF59-CEC54D563205}" type="presOf" srcId="{D81DB41B-D913-4621-BCC7-14895BB8AE2D}" destId="{CF4C90B8-07C2-4BF3-9C54-A858F3DB3309}" srcOrd="0" destOrd="0" presId="urn:microsoft.com/office/officeart/2005/8/layout/default"/>
    <dgm:cxn modelId="{79318060-F993-4F78-BE31-E4012F16296C}" type="presOf" srcId="{8FC8BED9-CC9A-4E34-9C3A-DCCC05BD08FD}" destId="{8FAD0FB3-A1E1-4FA3-B5A0-759B45DF2EEC}" srcOrd="0" destOrd="0" presId="urn:microsoft.com/office/officeart/2005/8/layout/default"/>
    <dgm:cxn modelId="{7594997E-D07C-47E0-A0B1-C89350BBAD9C}" srcId="{8FC8BED9-CC9A-4E34-9C3A-DCCC05BD08FD}" destId="{9E9EEAF3-3BF6-4F80-BA4B-6EBAEC141969}" srcOrd="2" destOrd="0" parTransId="{EC22F58C-9E02-4B94-908D-9087EFD6AAEE}" sibTransId="{92492E94-6A92-4A96-9649-D79EE7E3F011}"/>
    <dgm:cxn modelId="{F71C9780-F332-4A88-A21C-1CB89FDB0DDD}" srcId="{8FC8BED9-CC9A-4E34-9C3A-DCCC05BD08FD}" destId="{C673D839-FD29-4BC6-B800-8C2DB8450ACA}" srcOrd="1" destOrd="0" parTransId="{611D3834-4DEF-41F6-BB43-F634A8B12442}" sibTransId="{D31A79F7-E504-40BE-AA0E-D200DE73855E}"/>
    <dgm:cxn modelId="{991E9E9A-2347-485E-B36C-FC51C7CF1476}" srcId="{8FC8BED9-CC9A-4E34-9C3A-DCCC05BD08FD}" destId="{D81DB41B-D913-4621-BCC7-14895BB8AE2D}" srcOrd="3" destOrd="0" parTransId="{82869BE9-CFBE-48DA-A4A6-232E8E0F6F3C}" sibTransId="{CC68F317-944E-4F87-BF11-E5875906C5D5}"/>
    <dgm:cxn modelId="{297D3AA8-E399-4BA4-92AC-98088673DBCD}" type="presOf" srcId="{06C0C7F2-CA48-4598-A2C5-60EF67DBE600}" destId="{359C44FE-ADFC-4948-AA0D-0977E67FE2EA}" srcOrd="0" destOrd="0" presId="urn:microsoft.com/office/officeart/2005/8/layout/default"/>
    <dgm:cxn modelId="{51864FD0-526F-4DD7-A070-82F129851306}" type="presOf" srcId="{C673D839-FD29-4BC6-B800-8C2DB8450ACA}" destId="{3CA4554D-DF1D-4550-9E7D-6213D55610CC}" srcOrd="0" destOrd="0" presId="urn:microsoft.com/office/officeart/2005/8/layout/default"/>
    <dgm:cxn modelId="{4D95C6D9-5C03-4792-9216-5C376FF8A17F}" srcId="{8FC8BED9-CC9A-4E34-9C3A-DCCC05BD08FD}" destId="{06C0C7F2-CA48-4598-A2C5-60EF67DBE600}" srcOrd="0" destOrd="0" parTransId="{852E53A9-89CF-4DDD-9BAE-AF699A247F8B}" sibTransId="{B0232D73-4C8F-4C46-95C8-C8DF43FF2936}"/>
    <dgm:cxn modelId="{61C205E9-C2DE-4F8B-B751-F2ED4D1290DF}" type="presOf" srcId="{9E9EEAF3-3BF6-4F80-BA4B-6EBAEC141969}" destId="{9BE872BA-0652-49C4-9EE9-BFB553C07BF3}" srcOrd="0" destOrd="0" presId="urn:microsoft.com/office/officeart/2005/8/layout/default"/>
    <dgm:cxn modelId="{80C41C22-5963-438D-B8BF-68041C191311}" type="presParOf" srcId="{8FAD0FB3-A1E1-4FA3-B5A0-759B45DF2EEC}" destId="{359C44FE-ADFC-4948-AA0D-0977E67FE2EA}" srcOrd="0" destOrd="0" presId="urn:microsoft.com/office/officeart/2005/8/layout/default"/>
    <dgm:cxn modelId="{0D9AD15D-8D07-4088-8B63-7355A567EEA4}" type="presParOf" srcId="{8FAD0FB3-A1E1-4FA3-B5A0-759B45DF2EEC}" destId="{480E400B-984A-48B8-B96A-4DBC6FAE5294}" srcOrd="1" destOrd="0" presId="urn:microsoft.com/office/officeart/2005/8/layout/default"/>
    <dgm:cxn modelId="{F46A200B-7F4A-4E12-B7E6-EE4AA815C802}" type="presParOf" srcId="{8FAD0FB3-A1E1-4FA3-B5A0-759B45DF2EEC}" destId="{3CA4554D-DF1D-4550-9E7D-6213D55610CC}" srcOrd="2" destOrd="0" presId="urn:microsoft.com/office/officeart/2005/8/layout/default"/>
    <dgm:cxn modelId="{609586E2-3FB6-4D3A-BABE-93E9F5688D97}" type="presParOf" srcId="{8FAD0FB3-A1E1-4FA3-B5A0-759B45DF2EEC}" destId="{249A3339-4520-45D0-9D38-4C1763A21717}" srcOrd="3" destOrd="0" presId="urn:microsoft.com/office/officeart/2005/8/layout/default"/>
    <dgm:cxn modelId="{26B16284-74AA-4E4A-9AAB-6AB6B0FC4051}" type="presParOf" srcId="{8FAD0FB3-A1E1-4FA3-B5A0-759B45DF2EEC}" destId="{9BE872BA-0652-49C4-9EE9-BFB553C07BF3}" srcOrd="4" destOrd="0" presId="urn:microsoft.com/office/officeart/2005/8/layout/default"/>
    <dgm:cxn modelId="{667A8108-C1C0-4EB0-AC42-5CFC0493AD2C}" type="presParOf" srcId="{8FAD0FB3-A1E1-4FA3-B5A0-759B45DF2EEC}" destId="{F203BC58-0995-44A3-B648-7785F9455B93}" srcOrd="5" destOrd="0" presId="urn:microsoft.com/office/officeart/2005/8/layout/default"/>
    <dgm:cxn modelId="{2CB7DB8E-1306-4D54-A3EA-5AB828374344}" type="presParOf" srcId="{8FAD0FB3-A1E1-4FA3-B5A0-759B45DF2EEC}" destId="{CF4C90B8-07C2-4BF3-9C54-A858F3DB330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C44FE-ADFC-4948-AA0D-0977E67FE2EA}">
      <dsp:nvSpPr>
        <dsp:cNvPr id="0" name=""/>
        <dsp:cNvSpPr/>
      </dsp:nvSpPr>
      <dsp:spPr>
        <a:xfrm>
          <a:off x="460905"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Inventory of evidence-based policies and programs </a:t>
          </a:r>
        </a:p>
        <a:p>
          <a:pPr marL="0" lvl="0" indent="0" algn="ctr" defTabSz="933450">
            <a:lnSpc>
              <a:spcPct val="90000"/>
            </a:lnSpc>
            <a:spcBef>
              <a:spcPct val="0"/>
            </a:spcBef>
            <a:spcAft>
              <a:spcPct val="35000"/>
            </a:spcAft>
            <a:buNone/>
          </a:pPr>
          <a:r>
            <a:rPr lang="en-US" sz="2100" b="0" kern="1200" dirty="0">
              <a:latin typeface="Century Gothic" panose="020B0502020202020204" pitchFamily="34" charset="0"/>
            </a:rPr>
            <a:t>(from evidence registries and systematic review)</a:t>
          </a:r>
        </a:p>
      </dsp:txBody>
      <dsp:txXfrm>
        <a:off x="460905" y="1047"/>
        <a:ext cx="3479899" cy="2087939"/>
      </dsp:txXfrm>
    </dsp:sp>
    <dsp:sp modelId="{3CA4554D-DF1D-4550-9E7D-6213D55610CC}">
      <dsp:nvSpPr>
        <dsp:cNvPr id="0" name=""/>
        <dsp:cNvSpPr/>
      </dsp:nvSpPr>
      <dsp:spPr>
        <a:xfrm>
          <a:off x="4288794" y="1047"/>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Literature reviews </a:t>
          </a:r>
        </a:p>
      </dsp:txBody>
      <dsp:txXfrm>
        <a:off x="4288794" y="1047"/>
        <a:ext cx="3479899" cy="2087939"/>
      </dsp:txXfrm>
    </dsp:sp>
    <dsp:sp modelId="{9BE872BA-0652-49C4-9EE9-BFB553C07BF3}">
      <dsp:nvSpPr>
        <dsp:cNvPr id="0" name=""/>
        <dsp:cNvSpPr/>
      </dsp:nvSpPr>
      <dsp:spPr>
        <a:xfrm>
          <a:off x="460905" y="2436976"/>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Most-improved state analysis</a:t>
          </a:r>
        </a:p>
      </dsp:txBody>
      <dsp:txXfrm>
        <a:off x="460905" y="2436976"/>
        <a:ext cx="3479899" cy="2087939"/>
      </dsp:txXfrm>
    </dsp:sp>
    <dsp:sp modelId="{CF4C90B8-07C2-4BF3-9C54-A858F3DB3309}">
      <dsp:nvSpPr>
        <dsp:cNvPr id="0" name=""/>
        <dsp:cNvSpPr/>
      </dsp:nvSpPr>
      <dsp:spPr>
        <a:xfrm>
          <a:off x="4288794" y="2436976"/>
          <a:ext cx="3479899" cy="208793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Century Gothic" panose="020B0502020202020204" pitchFamily="34" charset="0"/>
            </a:rPr>
            <a:t>Suggestions and priorities from Advisory Group</a:t>
          </a:r>
        </a:p>
      </dsp:txBody>
      <dsp:txXfrm>
        <a:off x="4288794" y="2436976"/>
        <a:ext cx="3479899" cy="2087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8F30EFAA-9913-4741-867F-C7439C3228C0}" type="datetimeFigureOut">
              <a:rPr lang="en-US" smtClean="0"/>
              <a:t>3/8/18</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171B1A14-A577-450D-ABC8-8D2502959739}" type="slidenum">
              <a:rPr lang="en-US" smtClean="0"/>
              <a:t>‹#›</a:t>
            </a:fld>
            <a:endParaRPr lang="en-US"/>
          </a:p>
        </p:txBody>
      </p:sp>
    </p:spTree>
    <p:extLst>
      <p:ext uri="{BB962C8B-B14F-4D97-AF65-F5344CB8AC3E}">
        <p14:creationId xmlns:p14="http://schemas.microsoft.com/office/powerpoint/2010/main" val="9746024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606D035E-724D-4565-A8F3-30205C618FAA}" type="datetimeFigureOut">
              <a:rPr lang="en-US" smtClean="0"/>
              <a:t>3/8/18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9FF36E6-6F56-4BF3-BCC5-E5279D716B4D}" type="slidenum">
              <a:rPr lang="en-US" smtClean="0"/>
              <a:t>‹#›</a:t>
            </a:fld>
            <a:endParaRPr lang="en-US"/>
          </a:p>
        </p:txBody>
      </p:sp>
    </p:spTree>
    <p:extLst>
      <p:ext uri="{BB962C8B-B14F-4D97-AF65-F5344CB8AC3E}">
        <p14:creationId xmlns:p14="http://schemas.microsoft.com/office/powerpoint/2010/main" val="8776528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1</a:t>
            </a:fld>
            <a:endParaRPr lang="en-US"/>
          </a:p>
        </p:txBody>
      </p:sp>
    </p:spTree>
    <p:extLst>
      <p:ext uri="{BB962C8B-B14F-4D97-AF65-F5344CB8AC3E}">
        <p14:creationId xmlns:p14="http://schemas.microsoft.com/office/powerpoint/2010/main" val="52464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04597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47171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46</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47</a:t>
            </a:fld>
            <a:endParaRPr lang="en-US"/>
          </a:p>
        </p:txBody>
      </p:sp>
    </p:spTree>
    <p:extLst>
      <p:ext uri="{BB962C8B-B14F-4D97-AF65-F5344CB8AC3E}">
        <p14:creationId xmlns:p14="http://schemas.microsoft.com/office/powerpoint/2010/main" val="21819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5</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6</a:t>
            </a:fld>
            <a:endParaRPr lang="en-US"/>
          </a:p>
        </p:txBody>
      </p:sp>
    </p:spTree>
    <p:extLst>
      <p:ext uri="{BB962C8B-B14F-4D97-AF65-F5344CB8AC3E}">
        <p14:creationId xmlns:p14="http://schemas.microsoft.com/office/powerpoint/2010/main" val="329182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2570D-A564-4042-9917-A30887768156}" type="slidenum">
              <a:rPr lang="en-US" smtClean="0"/>
              <a:t>7</a:t>
            </a:fld>
            <a:endParaRPr lang="en-US"/>
          </a:p>
        </p:txBody>
      </p:sp>
    </p:spTree>
    <p:extLst>
      <p:ext uri="{BB962C8B-B14F-4D97-AF65-F5344CB8AC3E}">
        <p14:creationId xmlns:p14="http://schemas.microsoft.com/office/powerpoint/2010/main" val="697229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2570D-A564-4042-9917-A30887768156}" type="slidenum">
              <a:rPr lang="en-US" smtClean="0"/>
              <a:t>8</a:t>
            </a:fld>
            <a:endParaRPr lang="en-US"/>
          </a:p>
        </p:txBody>
      </p:sp>
    </p:spTree>
    <p:extLst>
      <p:ext uri="{BB962C8B-B14F-4D97-AF65-F5344CB8AC3E}">
        <p14:creationId xmlns:p14="http://schemas.microsoft.com/office/powerpoint/2010/main" val="159989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81D95-3A30-458E-B2C9-943FA8A923FE}" type="slidenum">
              <a:rPr lang="en-US" smtClean="0"/>
              <a:t>9</a:t>
            </a:fld>
            <a:endParaRPr lang="en-US"/>
          </a:p>
        </p:txBody>
      </p:sp>
    </p:spTree>
    <p:extLst>
      <p:ext uri="{BB962C8B-B14F-4D97-AF65-F5344CB8AC3E}">
        <p14:creationId xmlns:p14="http://schemas.microsoft.com/office/powerpoint/2010/main" val="142849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29F996-B8F1-40A1-81E7-D0949B1E0063}" type="slidenum">
              <a:rPr lang="en-US" smtClean="0"/>
              <a:t>10</a:t>
            </a:fld>
            <a:endParaRPr lang="en-US"/>
          </a:p>
        </p:txBody>
      </p:sp>
    </p:spTree>
    <p:extLst>
      <p:ext uri="{BB962C8B-B14F-4D97-AF65-F5344CB8AC3E}">
        <p14:creationId xmlns:p14="http://schemas.microsoft.com/office/powerpoint/2010/main" val="373045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nSpc>
                <a:spcPct val="115000"/>
              </a:lnSpc>
              <a:spcAft>
                <a:spcPts val="1000"/>
              </a:spcAft>
              <a:defRPr/>
            </a:pPr>
            <a:r>
              <a:rPr lang="en-US" dirty="0">
                <a:latin typeface="Century Gothic"/>
                <a:ea typeface="Calibri"/>
                <a:cs typeface="Times New Roman"/>
              </a:rPr>
              <a:t>Now, I’m sure you are all wondering why it is that Ohio performs poorly. The answer is complicated. The Health Value Dashboard shows us is that Ohio performs well on access to care but poorly on population health. This indicates that access to health care is necessary, in fact it is critical if you are sick, injured or have a chronic condition, but good performance on access to care alone is not sufficient to improving our overall health.  </a:t>
            </a:r>
            <a:endParaRPr lang="en-US" dirty="0">
              <a:ea typeface="Calibri"/>
              <a:cs typeface="Times New Roman"/>
            </a:endParaRPr>
          </a:p>
          <a:p>
            <a:pPr marL="457190">
              <a:lnSpc>
                <a:spcPct val="115000"/>
              </a:lnSpc>
              <a:spcAft>
                <a:spcPts val="1000"/>
              </a:spcAft>
              <a:defRPr/>
            </a:pPr>
            <a:r>
              <a:rPr lang="en-US" b="1" dirty="0">
                <a:latin typeface="Century Gothic"/>
                <a:ea typeface="Calibri"/>
                <a:cs typeface="Times New Roman"/>
              </a:rPr>
              <a:t> </a:t>
            </a:r>
            <a:endParaRPr lang="en-US" dirty="0">
              <a:ea typeface="Calibri"/>
              <a:cs typeface="Times New Roman"/>
            </a:endParaRPr>
          </a:p>
          <a:p>
            <a:pPr>
              <a:defRPr/>
            </a:pPr>
            <a:r>
              <a:rPr lang="en-US" dirty="0">
                <a:latin typeface="Century Gothic"/>
                <a:ea typeface="Calibri"/>
                <a:cs typeface="Times New Roman"/>
              </a:rPr>
              <a:t>In addition, the </a:t>
            </a:r>
            <a:r>
              <a:rPr lang="en-US" i="1" dirty="0">
                <a:latin typeface="Century Gothic"/>
                <a:ea typeface="Calibri"/>
                <a:cs typeface="Times New Roman"/>
              </a:rPr>
              <a:t>Dashboard</a:t>
            </a:r>
            <a:r>
              <a:rPr lang="en-US" dirty="0">
                <a:latin typeface="Century Gothic"/>
                <a:ea typeface="Calibri"/>
                <a:cs typeface="Times New Roman"/>
              </a:rPr>
              <a:t> indicates that Ohio continues to perform poorly on the other factors that impact health value. Research estimates that of the modifiable factors that influence our overall health outcomes, 80 percent is attributed to non-clinical factors (including our social and economic environment, physical environment and health behaviors) and only 20% is attributed to clinical care (so things like access to care and healthcare system performance). And we are just not doing well in many of those areas.</a:t>
            </a:r>
            <a:endParaRPr lang="en-US" dirty="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240" indent="-284497">
              <a:defRPr>
                <a:solidFill>
                  <a:schemeClr val="tx1"/>
                </a:solidFill>
                <a:latin typeface="Arial" pitchFamily="34" charset="0"/>
                <a:ea typeface="ＭＳ Ｐゴシック" pitchFamily="34" charset="-128"/>
              </a:defRPr>
            </a:lvl2pPr>
            <a:lvl3pPr marL="1142762" indent="-227281">
              <a:defRPr>
                <a:solidFill>
                  <a:schemeClr val="tx1"/>
                </a:solidFill>
                <a:latin typeface="Arial" pitchFamily="34" charset="0"/>
                <a:ea typeface="ＭＳ Ｐゴシック" pitchFamily="34" charset="-128"/>
              </a:defRPr>
            </a:lvl3pPr>
            <a:lvl4pPr marL="1598912" indent="-227281">
              <a:defRPr>
                <a:solidFill>
                  <a:schemeClr val="tx1"/>
                </a:solidFill>
                <a:latin typeface="Arial" pitchFamily="34" charset="0"/>
                <a:ea typeface="ＭＳ Ｐゴシック" pitchFamily="34" charset="-128"/>
              </a:defRPr>
            </a:lvl4pPr>
            <a:lvl5pPr marL="2056651" indent="-227281">
              <a:defRPr>
                <a:solidFill>
                  <a:schemeClr val="tx1"/>
                </a:solidFill>
                <a:latin typeface="Arial" pitchFamily="34" charset="0"/>
                <a:ea typeface="ＭＳ Ｐゴシック" pitchFamily="34" charset="-128"/>
              </a:defRPr>
            </a:lvl5pPr>
            <a:lvl6pPr marL="251439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213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872"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7611" indent="-227281" defTabSz="45774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7197172F-2BBA-4C0B-B607-4BA718148DAB}" type="slidenum">
              <a:rPr lang="en-US" altLang="en-US" smtClean="0"/>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81D95-3A30-458E-B2C9-943FA8A923FE}" type="slidenum">
              <a:rPr lang="en-US" smtClean="0"/>
              <a:t>15</a:t>
            </a:fld>
            <a:endParaRPr lang="en-US"/>
          </a:p>
        </p:txBody>
      </p:sp>
    </p:spTree>
    <p:extLst>
      <p:ext uri="{BB962C8B-B14F-4D97-AF65-F5344CB8AC3E}">
        <p14:creationId xmlns:p14="http://schemas.microsoft.com/office/powerpoint/2010/main" val="4141319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A3722B-F657-094B-A877-3193AC2080FA}"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1BB251-0C4D-47F1-9242-335FFA587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384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C3142-CC1A-8940-AB0C-3AEBDFA6E762}"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7069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D1BC0-A2DC-3E49-A292-BB234ACB42D9}"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648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8A2EBD-2E05-9F42-9019-47CDE13E9570}"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384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51E538-28C8-DD4E-AC95-21AB77B8E802}"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712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F51922-BC30-294D-A5AD-A8B274E9F992}"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758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E0A6E7-08BF-A943-9AAC-C96590E4C083}"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5945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2DCC75-07D0-9348-8370-24D02C68E211}" type="datetime1">
              <a:rPr lang="en-US" smtClean="0">
                <a:solidFill>
                  <a:prstClr val="black">
                    <a:tint val="75000"/>
                  </a:prstClr>
                </a:solidFill>
              </a:rPr>
              <a:t>3/8/18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3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5AEC9E-6BED-9941-8B80-A4AA4F11ABC8}" type="datetime1">
              <a:rPr lang="en-US" smtClean="0">
                <a:solidFill>
                  <a:prstClr val="black">
                    <a:tint val="75000"/>
                  </a:prstClr>
                </a:solidFill>
              </a:rPr>
              <a:t>3/8/18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09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2D39F-CCAC-2F4D-A2CA-DAF58CB37C38}" type="datetime1">
              <a:rPr lang="en-US" smtClean="0">
                <a:solidFill>
                  <a:prstClr val="black">
                    <a:tint val="75000"/>
                  </a:prstClr>
                </a:solidFill>
              </a:rPr>
              <a:t>3/8/18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52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74625D-B669-794C-97C2-08F34A6A180B}"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00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295AC5-933C-0246-9E42-EFEECF703473}"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3281316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0D4B15-9DD1-FE44-8EC8-1DE16AE509AB}"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920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D4542D-4948-984F-8246-85EC5510CD19}"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9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6B575-8197-EA43-B62B-62E49C8D55BF}"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3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2015A7-E3D4-DE40-AB8A-AF7D4DF9ED38}"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354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F37BA9-3F23-1944-97A4-5BA42A8E063D}"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15749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CFC34A-8FAF-A949-8D97-6B42719E13B4}" type="datetime1">
              <a:rPr lang="en-US" smtClean="0">
                <a:solidFill>
                  <a:prstClr val="black">
                    <a:tint val="75000"/>
                  </a:prstClr>
                </a:solidFill>
              </a:rPr>
              <a:t>3/8/18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206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B1B029-B2A0-3C45-BEC2-0AE6A7CA21D1}" type="datetime1">
              <a:rPr lang="en-US" smtClean="0">
                <a:solidFill>
                  <a:prstClr val="black">
                    <a:tint val="75000"/>
                  </a:prstClr>
                </a:solidFill>
              </a:rPr>
              <a:t>3/8/18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5146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2C788-3164-7847-904D-818D1B3DF8AE}" type="datetime1">
              <a:rPr lang="en-US" smtClean="0">
                <a:solidFill>
                  <a:prstClr val="black">
                    <a:tint val="75000"/>
                  </a:prstClr>
                </a:solidFill>
              </a:rPr>
              <a:t>3/8/18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a:solidFill>
                  <a:schemeClr val="tx1"/>
                </a:solidFill>
                <a:latin typeface="Century Gothic" panose="020B0502020202020204" pitchFamily="34" charset="0"/>
              </a:defRPr>
            </a:lvl1pPr>
          </a:lstStyle>
          <a:p>
            <a:fld id="{D6CB0851-AC4D-4E72-8055-D932DC7B3D6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4357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D39A5C-5081-8347-8334-184751B95DB4}"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8141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72529-082F-5A43-A37B-77DFF7E26CC0}" type="datetime1">
              <a:rPr lang="en-US" smtClean="0">
                <a:solidFill>
                  <a:prstClr val="black">
                    <a:tint val="75000"/>
                  </a:prstClr>
                </a:solidFill>
              </a:rPr>
              <a:t>3/8/18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B0851-AC4D-4E72-8055-D932DC7B3D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962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3F9E0-A6BA-E144-B12C-843CBC84DE04}"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a:solidFill>
                  <a:schemeClr val="tx1"/>
                </a:solidFill>
                <a:latin typeface="Century Gothic" panose="020B0502020202020204" pitchFamily="34" charset="0"/>
              </a:defRPr>
            </a:lvl1pPr>
          </a:lstStyle>
          <a:p>
            <a:fld id="{D6CB0851-AC4D-4E72-8055-D932DC7B3D6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2101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50D0AE-4C3F-6F41-ADA2-A1AD122A169F}" type="datetime1">
              <a:rPr lang="en-US" smtClean="0">
                <a:solidFill>
                  <a:prstClr val="black">
                    <a:tint val="75000"/>
                  </a:prstClr>
                </a:solidFill>
              </a:rPr>
              <a:t>3/8/18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21C757-17D7-4A55-8138-71EEDE7BA0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6646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36.tiff"/></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210986" cy="7162800"/>
          </a:xfrm>
          <a:prstGeom prst="rect">
            <a:avLst/>
          </a:prstGeom>
        </p:spPr>
      </p:pic>
      <p:sp>
        <p:nvSpPr>
          <p:cNvPr id="8" name="TextBox 7"/>
          <p:cNvSpPr txBox="1"/>
          <p:nvPr/>
        </p:nvSpPr>
        <p:spPr>
          <a:xfrm>
            <a:off x="0" y="2286000"/>
            <a:ext cx="9210986" cy="4524315"/>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A new approach to reduce infant mortality and achieve equity: </a:t>
            </a:r>
            <a:r>
              <a:rPr lang="en-US" sz="2800" b="1" dirty="0">
                <a:solidFill>
                  <a:schemeClr val="bg1"/>
                </a:solidFill>
                <a:latin typeface="Century Gothic" panose="020B0502020202020204" pitchFamily="34" charset="0"/>
              </a:rPr>
              <a:t>Presentation to Commission on Infant Mortality</a:t>
            </a:r>
            <a:endParaRPr lang="en-US" sz="4000" b="1" dirty="0">
              <a:solidFill>
                <a:schemeClr val="bg1"/>
              </a:solidFill>
              <a:latin typeface="Century Gothic" panose="020B0502020202020204" pitchFamily="34" charset="0"/>
            </a:endParaRPr>
          </a:p>
          <a:p>
            <a:pPr algn="ctr"/>
            <a:endParaRPr lang="en-US" sz="4000" b="1" dirty="0">
              <a:latin typeface="Century Gothic" panose="020B0502020202020204" pitchFamily="34" charset="0"/>
            </a:endParaRPr>
          </a:p>
          <a:p>
            <a:pPr algn="ctr"/>
            <a:r>
              <a:rPr lang="en-US" sz="2000" b="1" dirty="0">
                <a:solidFill>
                  <a:schemeClr val="bg1"/>
                </a:solidFill>
                <a:latin typeface="Century Gothic" panose="020B0502020202020204" pitchFamily="34" charset="0"/>
              </a:rPr>
              <a:t>Amy Bush Stevens, MSW, MPH</a:t>
            </a:r>
          </a:p>
          <a:p>
            <a:pPr algn="ctr"/>
            <a:r>
              <a:rPr lang="en-US" sz="2000" b="1" dirty="0">
                <a:solidFill>
                  <a:schemeClr val="bg1"/>
                </a:solidFill>
                <a:latin typeface="Century Gothic" panose="020B0502020202020204" pitchFamily="34" charset="0"/>
              </a:rPr>
              <a:t>March 7, 2018</a:t>
            </a:r>
            <a:endParaRPr lang="en-US" b="1" dirty="0">
              <a:solidFill>
                <a:schemeClr val="bg1"/>
              </a:solidFill>
              <a:latin typeface="Century Gothic" panose="020B0502020202020204"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solidFill>
                <a:schemeClr val="bg1"/>
              </a:solidFill>
              <a:latin typeface="Century Gothic" pitchFamily="34" charset="0"/>
            </a:endParaRPr>
          </a:p>
          <a:p>
            <a:pPr algn="ctr"/>
            <a:endParaRPr lang="en-US" sz="2000" b="1" dirty="0">
              <a:latin typeface="Century Gothic" panose="020B0502020202020204" pitchFamily="34" charset="0"/>
            </a:endParaRPr>
          </a:p>
        </p:txBody>
      </p:sp>
      <p:sp>
        <p:nvSpPr>
          <p:cNvPr id="11" name="TextBox 10"/>
          <p:cNvSpPr txBox="1">
            <a:spLocks noChangeArrowheads="1"/>
          </p:cNvSpPr>
          <p:nvPr/>
        </p:nvSpPr>
        <p:spPr bwMode="auto">
          <a:xfrm>
            <a:off x="114611" y="661009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a:spcBef>
                <a:spcPct val="0"/>
              </a:spcBef>
              <a:buNone/>
            </a:pPr>
            <a:r>
              <a:rPr lang="en-US" altLang="en-US" sz="800" dirty="0">
                <a:solidFill>
                  <a:schemeClr val="bg1"/>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Tree>
    <p:extLst>
      <p:ext uri="{BB962C8B-B14F-4D97-AF65-F5344CB8AC3E}">
        <p14:creationId xmlns:p14="http://schemas.microsoft.com/office/powerpoint/2010/main" val="721613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200" b="1" dirty="0">
                <a:latin typeface="Century Gothic" panose="020B0502020202020204" pitchFamily="34" charset="0"/>
              </a:rPr>
              <a:t>States with highest </a:t>
            </a:r>
            <a:r>
              <a:rPr lang="en-US" sz="3200" b="1" u="sng" dirty="0">
                <a:latin typeface="Century Gothic" panose="020B0502020202020204" pitchFamily="34" charset="0"/>
              </a:rPr>
              <a:t>Non-Hispanic black </a:t>
            </a:r>
            <a:r>
              <a:rPr lang="en-US" sz="3200" b="1" dirty="0">
                <a:latin typeface="Century Gothic" panose="020B0502020202020204" pitchFamily="34" charset="0"/>
              </a:rPr>
              <a:t>infant mortality rate, 2013-2015 (pooled)</a:t>
            </a:r>
          </a:p>
        </p:txBody>
      </p:sp>
      <p:sp>
        <p:nvSpPr>
          <p:cNvPr id="4" name="TextBox 3"/>
          <p:cNvSpPr txBox="1"/>
          <p:nvPr/>
        </p:nvSpPr>
        <p:spPr>
          <a:xfrm>
            <a:off x="4724400" y="5948402"/>
            <a:ext cx="2362200" cy="400110"/>
          </a:xfrm>
          <a:prstGeom prst="rect">
            <a:avLst/>
          </a:prstGeom>
          <a:noFill/>
        </p:spPr>
        <p:txBody>
          <a:bodyPr wrap="square" rtlCol="0">
            <a:spAutoFit/>
          </a:bodyPr>
          <a:lstStyle/>
          <a:p>
            <a:r>
              <a:rPr lang="en-US" sz="1000" b="1" dirty="0">
                <a:latin typeface="Century Gothic" panose="020B0502020202020204" pitchFamily="34" charset="0"/>
              </a:rPr>
              <a:t>Source: </a:t>
            </a:r>
            <a:r>
              <a:rPr lang="en-US" sz="1000" dirty="0">
                <a:latin typeface="Century Gothic" panose="020B0502020202020204" pitchFamily="34" charset="0"/>
              </a:rPr>
              <a:t>CDC,</a:t>
            </a:r>
            <a:r>
              <a:rPr lang="en-US" sz="1000" b="1" dirty="0">
                <a:latin typeface="Century Gothic" panose="020B0502020202020204" pitchFamily="34" charset="0"/>
              </a:rPr>
              <a:t> </a:t>
            </a:r>
            <a:r>
              <a:rPr lang="en-US" sz="1000" dirty="0">
                <a:latin typeface="Century Gothic" panose="020B0502020202020204" pitchFamily="34" charset="0"/>
              </a:rPr>
              <a:t>NCHS Data Brief, No. 295, January 2018</a:t>
            </a:r>
          </a:p>
        </p:txBody>
      </p:sp>
      <p:pic>
        <p:nvPicPr>
          <p:cNvPr id="3" name="Picture 2">
            <a:extLst>
              <a:ext uri="{FF2B5EF4-FFF2-40B4-BE49-F238E27FC236}">
                <a16:creationId xmlns:a16="http://schemas.microsoft.com/office/drawing/2014/main" id="{5D37057F-2E8D-9B4A-A4FF-E41864717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800" y="1295401"/>
            <a:ext cx="8102600" cy="5295598"/>
          </a:xfrm>
          <a:prstGeom prst="rect">
            <a:avLst/>
          </a:prstGeom>
        </p:spPr>
      </p:pic>
      <p:sp>
        <p:nvSpPr>
          <p:cNvPr id="10" name="TextBox 1">
            <a:extLst>
              <a:ext uri="{FF2B5EF4-FFF2-40B4-BE49-F238E27FC236}">
                <a16:creationId xmlns:a16="http://schemas.microsoft.com/office/drawing/2014/main" id="{59E6ED13-2C1B-5C44-925A-FF90BBA2BAD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981629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F7011F-2829-9249-BB83-E4C85DE06126}"/>
              </a:ext>
            </a:extLst>
          </p:cNvPr>
          <p:cNvPicPr>
            <a:picLocks noChangeAspect="1"/>
          </p:cNvPicPr>
          <p:nvPr/>
        </p:nvPicPr>
        <p:blipFill>
          <a:blip r:embed="rId2"/>
          <a:stretch>
            <a:fillRect/>
          </a:stretch>
        </p:blipFill>
        <p:spPr>
          <a:xfrm>
            <a:off x="2535936" y="930236"/>
            <a:ext cx="5147564" cy="5546763"/>
          </a:xfrm>
          <a:prstGeom prst="rect">
            <a:avLst/>
          </a:prstGeom>
        </p:spPr>
      </p:pic>
      <p:sp>
        <p:nvSpPr>
          <p:cNvPr id="5" name="TextBox 4">
            <a:extLst>
              <a:ext uri="{FF2B5EF4-FFF2-40B4-BE49-F238E27FC236}">
                <a16:creationId xmlns:a16="http://schemas.microsoft.com/office/drawing/2014/main" id="{5F0A3C9D-1D4A-C64A-B145-3A53B47979D7}"/>
              </a:ext>
            </a:extLst>
          </p:cNvPr>
          <p:cNvSpPr txBox="1"/>
          <p:nvPr/>
        </p:nvSpPr>
        <p:spPr>
          <a:xfrm>
            <a:off x="292608" y="158496"/>
            <a:ext cx="8668512" cy="954107"/>
          </a:xfrm>
          <a:prstGeom prst="rect">
            <a:avLst/>
          </a:prstGeom>
          <a:noFill/>
        </p:spPr>
        <p:txBody>
          <a:bodyPr wrap="square" rtlCol="0">
            <a:spAutoFit/>
          </a:bodyPr>
          <a:lstStyle/>
          <a:p>
            <a:r>
              <a:rPr lang="en-US" sz="2800" b="1" dirty="0">
                <a:latin typeface="Century Gothic" panose="020B0502020202020204" pitchFamily="34" charset="0"/>
              </a:rPr>
              <a:t>Ohio infant mortality average five-year rate, </a:t>
            </a:r>
            <a:br>
              <a:rPr lang="en-US" sz="2800" b="1" dirty="0">
                <a:latin typeface="Century Gothic" panose="020B0502020202020204" pitchFamily="34" charset="0"/>
              </a:rPr>
            </a:br>
            <a:r>
              <a:rPr lang="en-US" sz="2800" b="1" dirty="0">
                <a:latin typeface="Century Gothic" panose="020B0502020202020204" pitchFamily="34" charset="0"/>
              </a:rPr>
              <a:t>by county </a:t>
            </a:r>
            <a:r>
              <a:rPr lang="en-US" dirty="0">
                <a:latin typeface="Century Gothic" panose="020B0502020202020204" pitchFamily="34" charset="0"/>
              </a:rPr>
              <a:t>(2012-2016)</a:t>
            </a:r>
            <a:endParaRPr lang="en-US" sz="2000" dirty="0">
              <a:latin typeface="Century Gothic" panose="020B0502020202020204" pitchFamily="34" charset="0"/>
            </a:endParaRPr>
          </a:p>
        </p:txBody>
      </p:sp>
      <p:sp>
        <p:nvSpPr>
          <p:cNvPr id="7" name="TextBox 1">
            <a:extLst>
              <a:ext uri="{FF2B5EF4-FFF2-40B4-BE49-F238E27FC236}">
                <a16:creationId xmlns:a16="http://schemas.microsoft.com/office/drawing/2014/main" id="{86472AF2-B5D2-F446-A15B-4D47E69CAE1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912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3"/>
          <p:cNvSpPr txBox="1">
            <a:spLocks noChangeArrowheads="1"/>
          </p:cNvSpPr>
          <p:nvPr/>
        </p:nvSpPr>
        <p:spPr bwMode="auto">
          <a:xfrm>
            <a:off x="114300" y="381000"/>
            <a:ext cx="895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latin typeface="Century Gothic" pitchFamily="34" charset="0"/>
              </a:rPr>
              <a:t>Modifiable factors that influence health</a:t>
            </a:r>
          </a:p>
        </p:txBody>
      </p:sp>
      <p:sp>
        <p:nvSpPr>
          <p:cNvPr id="2" name="TextBox 1"/>
          <p:cNvSpPr txBox="1"/>
          <p:nvPr/>
        </p:nvSpPr>
        <p:spPr>
          <a:xfrm>
            <a:off x="279400" y="5692437"/>
            <a:ext cx="6578600" cy="261610"/>
          </a:xfrm>
          <a:prstGeom prst="rect">
            <a:avLst/>
          </a:prstGeom>
          <a:noFill/>
        </p:spPr>
        <p:txBody>
          <a:bodyPr wrap="square" rtlCol="0">
            <a:spAutoFit/>
          </a:bodyPr>
          <a:lstStyle/>
          <a:p>
            <a:r>
              <a:rPr lang="en-US" sz="1100" b="1" dirty="0">
                <a:latin typeface="Century Gothic" panose="020B0502020202020204" pitchFamily="34" charset="0"/>
              </a:rPr>
              <a:t>Source: </a:t>
            </a:r>
            <a:r>
              <a:rPr lang="en-US" sz="1100" dirty="0">
                <a:latin typeface="Century Gothic" panose="020B0502020202020204" pitchFamily="34" charset="0"/>
              </a:rPr>
              <a:t>County Health Rankings and Roadmaps</a:t>
            </a:r>
          </a:p>
        </p:txBody>
      </p:sp>
      <p:pic>
        <p:nvPicPr>
          <p:cNvPr id="4" name="Picture 3">
            <a:extLst>
              <a:ext uri="{FF2B5EF4-FFF2-40B4-BE49-F238E27FC236}">
                <a16:creationId xmlns:a16="http://schemas.microsoft.com/office/drawing/2014/main" id="{6B5DEF47-AD8F-094D-8DF2-F27166318A13}"/>
              </a:ext>
            </a:extLst>
          </p:cNvPr>
          <p:cNvPicPr>
            <a:picLocks noChangeAspect="1"/>
          </p:cNvPicPr>
          <p:nvPr/>
        </p:nvPicPr>
        <p:blipFill>
          <a:blip r:embed="rId3"/>
          <a:stretch>
            <a:fillRect/>
          </a:stretch>
        </p:blipFill>
        <p:spPr>
          <a:xfrm>
            <a:off x="279400" y="1479550"/>
            <a:ext cx="8585200" cy="3898900"/>
          </a:xfrm>
          <a:prstGeom prst="rect">
            <a:avLst/>
          </a:prstGeom>
        </p:spPr>
      </p:pic>
      <p:sp>
        <p:nvSpPr>
          <p:cNvPr id="9" name="TextBox 1">
            <a:extLst>
              <a:ext uri="{FF2B5EF4-FFF2-40B4-BE49-F238E27FC236}">
                <a16:creationId xmlns:a16="http://schemas.microsoft.com/office/drawing/2014/main" id="{8A6694A2-EA2A-274A-9D62-7FD893966BC9}"/>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618081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3"/>
          <p:cNvSpPr>
            <a:spLocks noGrp="1" noChangeArrowheads="1"/>
          </p:cNvSpPr>
          <p:nvPr>
            <p:ph type="title"/>
          </p:nvPr>
        </p:nvSpPr>
        <p:spPr>
          <a:xfrm>
            <a:off x="457200" y="122863"/>
            <a:ext cx="8229600" cy="1446550"/>
          </a:xfrm>
          <a:noFill/>
        </p:spPr>
        <p:txBody>
          <a:bodyPr>
            <a:spAutoFit/>
          </a:bodyPr>
          <a:lstStyle/>
          <a:p>
            <a:r>
              <a:rPr lang="en-US" altLang="en-US" b="1" dirty="0">
                <a:latin typeface="Century Gothic" pitchFamily="34" charset="0"/>
              </a:rPr>
              <a:t>Health equity is critical to health value.</a:t>
            </a:r>
          </a:p>
        </p:txBody>
      </p:sp>
      <p:pic>
        <p:nvPicPr>
          <p:cNvPr id="12595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163" y="2501900"/>
            <a:ext cx="8583612" cy="241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6" name="TextBox 1"/>
          <p:cNvSpPr txBox="1">
            <a:spLocks noChangeArrowheads="1"/>
          </p:cNvSpPr>
          <p:nvPr/>
        </p:nvSpPr>
        <p:spPr bwMode="auto">
          <a:xfrm>
            <a:off x="0" y="65024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defTabSz="914400" eaLnBrk="1" hangingPunct="1">
              <a:spcBef>
                <a:spcPct val="0"/>
              </a:spcBef>
              <a:buFontTx/>
              <a:buNone/>
            </a:pPr>
            <a:r>
              <a:rPr lang="en-US" altLang="en-US" sz="800" dirty="0">
                <a:solidFill>
                  <a:srgbClr val="000000"/>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Tree>
    <p:extLst>
      <p:ext uri="{BB962C8B-B14F-4D97-AF65-F5344CB8AC3E}">
        <p14:creationId xmlns:p14="http://schemas.microsoft.com/office/powerpoint/2010/main" val="266512320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5"/>
          <p:cNvSpPr txBox="1">
            <a:spLocks noChangeArrowheads="1"/>
          </p:cNvSpPr>
          <p:nvPr/>
        </p:nvSpPr>
        <p:spPr bwMode="auto">
          <a:xfrm>
            <a:off x="0" y="3048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4000" b="1" dirty="0">
                <a:latin typeface="Century Gothic" pitchFamily="34" charset="0"/>
              </a:rPr>
              <a:t>2017 Health Value Dashboard: Ohio’s rank</a:t>
            </a:r>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88392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1">
            <a:extLst>
              <a:ext uri="{FF2B5EF4-FFF2-40B4-BE49-F238E27FC236}">
                <a16:creationId xmlns:a16="http://schemas.microsoft.com/office/drawing/2014/main" id="{7F663D12-9D4F-9346-9971-68DC05C903DA}"/>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654565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B67EB-8CD4-C349-AB5C-46C6943F4889}"/>
              </a:ext>
            </a:extLst>
          </p:cNvPr>
          <p:cNvSpPr/>
          <p:nvPr/>
        </p:nvSpPr>
        <p:spPr>
          <a:xfrm>
            <a:off x="0" y="1527382"/>
            <a:ext cx="9144000" cy="5417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a:p>
            <a:endParaRPr lang="en-US" sz="2400" i="1" dirty="0">
              <a:latin typeface="Century Gothic" panose="020B0502020202020204" pitchFamily="34" charset="0"/>
            </a:endParaRPr>
          </a:p>
        </p:txBody>
      </p:sp>
      <p:sp>
        <p:nvSpPr>
          <p:cNvPr id="2" name="Rectangle 1"/>
          <p:cNvSpPr/>
          <p:nvPr/>
        </p:nvSpPr>
        <p:spPr>
          <a:xfrm>
            <a:off x="441366" y="1524000"/>
            <a:ext cx="8093034" cy="472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lstStyle/>
          <a:p>
            <a:r>
              <a:rPr lang="en-US" sz="2400" dirty="0">
                <a:latin typeface="Century Gothic" panose="020B0502020202020204" pitchFamily="34" charset="0"/>
              </a:rPr>
              <a:t>Groups of Ohioans most at risk for infant mortality:</a:t>
            </a:r>
          </a:p>
          <a:p>
            <a:pPr marL="285750" lvl="0" indent="-285750">
              <a:buFont typeface="Arial" panose="020B0604020202020204" pitchFamily="34" charset="0"/>
              <a:buChar char="•"/>
            </a:pPr>
            <a:r>
              <a:rPr lang="en-US" sz="2400" dirty="0">
                <a:latin typeface="Century Gothic" panose="020B0502020202020204" pitchFamily="34" charset="0"/>
              </a:rPr>
              <a:t>African American/black Ohioans</a:t>
            </a:r>
          </a:p>
          <a:p>
            <a:pPr marL="285750" lvl="0" indent="-285750">
              <a:buFont typeface="Arial" panose="020B0604020202020204" pitchFamily="34" charset="0"/>
              <a:buChar char="•"/>
            </a:pPr>
            <a:r>
              <a:rPr lang="en-US" sz="2400" dirty="0">
                <a:latin typeface="Century Gothic" panose="020B0502020202020204" pitchFamily="34" charset="0"/>
              </a:rPr>
              <a:t>People with low levels of educational attainment</a:t>
            </a:r>
          </a:p>
          <a:p>
            <a:pPr marL="285750" lvl="0" indent="-285750">
              <a:buFont typeface="Arial" panose="020B0604020202020204" pitchFamily="34" charset="0"/>
              <a:buChar char="•"/>
            </a:pPr>
            <a:r>
              <a:rPr lang="en-US" sz="2400" dirty="0">
                <a:latin typeface="Century Gothic" panose="020B0502020202020204" pitchFamily="34" charset="0"/>
              </a:rPr>
              <a:t>People with low incomes</a:t>
            </a:r>
          </a:p>
          <a:p>
            <a:pPr marL="285750" lvl="0" indent="-285750">
              <a:buFont typeface="Arial" panose="020B0604020202020204" pitchFamily="34" charset="0"/>
              <a:buChar char="•"/>
            </a:pPr>
            <a:r>
              <a:rPr lang="en-US" sz="2400" dirty="0">
                <a:latin typeface="Century Gothic" panose="020B0502020202020204" pitchFamily="34" charset="0"/>
              </a:rPr>
              <a:t>Residents of infant mortality “hot spot” communities (mostly urban neighborhoods and rural counties with higher rates of infant death) </a:t>
            </a:r>
          </a:p>
          <a:p>
            <a:r>
              <a:rPr lang="en-US" sz="2400" dirty="0">
                <a:latin typeface="Century Gothic" panose="020B0502020202020204" pitchFamily="34" charset="0"/>
              </a:rPr>
              <a:t> </a:t>
            </a:r>
          </a:p>
          <a:p>
            <a:r>
              <a:rPr lang="en-US" sz="2400" i="1" dirty="0">
                <a:latin typeface="Century Gothic" panose="020B0502020202020204" pitchFamily="34" charset="0"/>
              </a:rPr>
              <a:t>It is important to note that racism and inequities in the social, economic and physical environment drive the increased risk for African Americans.</a:t>
            </a:r>
          </a:p>
        </p:txBody>
      </p:sp>
      <p:sp>
        <p:nvSpPr>
          <p:cNvPr id="3" name="Rectangle 2"/>
          <p:cNvSpPr/>
          <p:nvPr/>
        </p:nvSpPr>
        <p:spPr>
          <a:xfrm>
            <a:off x="0" y="0"/>
            <a:ext cx="9144000" cy="152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4400" b="1" dirty="0">
              <a:latin typeface="Century Gothic" panose="020B0502020202020204" pitchFamily="34" charset="0"/>
            </a:endParaRPr>
          </a:p>
          <a:p>
            <a:pPr algn="ctr"/>
            <a:r>
              <a:rPr lang="en-US" sz="4400" b="1" dirty="0">
                <a:latin typeface="Century Gothic" panose="020B0502020202020204" pitchFamily="34" charset="0"/>
              </a:rPr>
              <a:t>Priority populations</a:t>
            </a:r>
          </a:p>
          <a:p>
            <a:pPr algn="ctr"/>
            <a:endParaRPr lang="en-US" sz="4400" b="1" dirty="0">
              <a:latin typeface="Century Gothic" panose="020B0502020202020204" pitchFamily="34" charset="0"/>
            </a:endParaRPr>
          </a:p>
        </p:txBody>
      </p:sp>
      <p:sp>
        <p:nvSpPr>
          <p:cNvPr id="4" name="TextBox 1">
            <a:extLst>
              <a:ext uri="{FF2B5EF4-FFF2-40B4-BE49-F238E27FC236}">
                <a16:creationId xmlns:a16="http://schemas.microsoft.com/office/drawing/2014/main" id="{90D8642D-EB5B-7140-9C9B-1D71300190A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03865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Background and purpose</a:t>
            </a:r>
          </a:p>
        </p:txBody>
      </p:sp>
    </p:spTree>
    <p:extLst>
      <p:ext uri="{BB962C8B-B14F-4D97-AF65-F5344CB8AC3E}">
        <p14:creationId xmlns:p14="http://schemas.microsoft.com/office/powerpoint/2010/main" val="220898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profile_images/831939460635967493/fFHMuNU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00490" y="4467224"/>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06076" y="3797300"/>
            <a:ext cx="3048000" cy="3048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58638">
            <a:off x="723652" y="-60097"/>
            <a:ext cx="3487882" cy="4513729"/>
          </a:xfrm>
          <a:prstGeom prst="rect">
            <a:avLst/>
          </a:prstGeom>
          <a:ln>
            <a:solidFill>
              <a:schemeClr val="bg1">
                <a:lumMod val="65000"/>
              </a:schemeClr>
            </a:solidFill>
          </a:ln>
          <a:effectLst>
            <a:outerShdw blurRad="292100" dist="139700" dir="2700000" algn="tl" rotWithShape="0">
              <a:srgbClr val="333333">
                <a:alpha val="65000"/>
              </a:srgbClr>
            </a:outerShdw>
          </a:effectLst>
        </p:spPr>
      </p:pic>
      <p:sp>
        <p:nvSpPr>
          <p:cNvPr id="7" name="TextBox 6"/>
          <p:cNvSpPr txBox="1"/>
          <p:nvPr/>
        </p:nvSpPr>
        <p:spPr>
          <a:xfrm>
            <a:off x="5029200" y="1229959"/>
            <a:ext cx="3788230" cy="1933615"/>
          </a:xfrm>
          <a:prstGeom prst="rect">
            <a:avLst/>
          </a:prstGeom>
          <a:solidFill>
            <a:srgbClr val="002060"/>
          </a:solidFill>
          <a:effectLst>
            <a:outerShdw blurRad="50800" dist="38100" algn="l" rotWithShape="0">
              <a:prstClr val="black">
                <a:alpha val="40000"/>
              </a:prstClr>
            </a:outerShdw>
          </a:effectLst>
        </p:spPr>
        <p:txBody>
          <a:bodyPr wrap="square" rtlCol="0">
            <a:spAutoFit/>
          </a:bodyPr>
          <a:lstStyle/>
          <a:p>
            <a:pPr algn="ctr"/>
            <a:endParaRPr lang="en-US" sz="5400" b="1" dirty="0">
              <a:solidFill>
                <a:prstClr val="white"/>
              </a:solidFill>
              <a:latin typeface="Century Gothic" panose="020B0502020202020204" pitchFamily="34" charset="0"/>
            </a:endParaRPr>
          </a:p>
          <a:p>
            <a:pPr algn="ctr"/>
            <a:endParaRPr lang="en-US" sz="5400" b="1" dirty="0">
              <a:solidFill>
                <a:prstClr val="white"/>
              </a:solidFill>
              <a:latin typeface="Century Gothic" panose="020B0502020202020204" pitchFamily="34" charset="0"/>
            </a:endParaRPr>
          </a:p>
        </p:txBody>
      </p:sp>
      <p:sp>
        <p:nvSpPr>
          <p:cNvPr id="5" name="TextBox 4"/>
          <p:cNvSpPr txBox="1"/>
          <p:nvPr/>
        </p:nvSpPr>
        <p:spPr>
          <a:xfrm>
            <a:off x="5127902" y="1334188"/>
            <a:ext cx="3583880" cy="1730076"/>
          </a:xfrm>
          <a:prstGeom prst="rect">
            <a:avLst/>
          </a:prstGeom>
          <a:noFill/>
        </p:spPr>
        <p:txBody>
          <a:bodyPr wrap="square" rtlCol="0">
            <a:spAutoFit/>
          </a:bodyPr>
          <a:lstStyle/>
          <a:p>
            <a:pPr algn="ctr"/>
            <a:r>
              <a:rPr lang="en-US" sz="4800" b="1" dirty="0">
                <a:solidFill>
                  <a:prstClr val="white"/>
                </a:solidFill>
                <a:latin typeface="Century Gothic" panose="020B0502020202020204" pitchFamily="34" charset="0"/>
              </a:rPr>
              <a:t>Senate Bill 332</a:t>
            </a:r>
          </a:p>
        </p:txBody>
      </p:sp>
      <p:sp>
        <p:nvSpPr>
          <p:cNvPr id="8" name="TextBox 1">
            <a:extLst>
              <a:ext uri="{FF2B5EF4-FFF2-40B4-BE49-F238E27FC236}">
                <a16:creationId xmlns:a16="http://schemas.microsoft.com/office/drawing/2014/main" id="{080B7B08-827D-374F-8E69-EAA673BBC02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78672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7EA3DD-ABB6-A347-9AAE-6A06C5A93822}"/>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1143000"/>
          </a:xfrm>
        </p:spPr>
        <p:txBody>
          <a:bodyPr>
            <a:normAutofit fontScale="90000"/>
          </a:bodyPr>
          <a:lstStyle/>
          <a:p>
            <a:r>
              <a:rPr lang="en-US" b="1" dirty="0">
                <a:solidFill>
                  <a:srgbClr val="B1C9E8"/>
                </a:solidFill>
                <a:latin typeface="Century Gothic" panose="020B0502020202020204" pitchFamily="34" charset="0"/>
              </a:rPr>
              <a:t>SB 332 requirements</a:t>
            </a:r>
            <a:br>
              <a:rPr lang="en-US" b="1" dirty="0">
                <a:solidFill>
                  <a:srgbClr val="B1C9E8"/>
                </a:solidFill>
                <a:latin typeface="Century Gothic" panose="020B0502020202020204" pitchFamily="34" charset="0"/>
              </a:rPr>
            </a:br>
            <a:endParaRPr lang="en-US" b="1" dirty="0">
              <a:solidFill>
                <a:srgbClr val="B1C9E8"/>
              </a:solidFill>
              <a:latin typeface="Century Gothic" panose="020B0502020202020204" pitchFamily="34" charset="0"/>
            </a:endParaRPr>
          </a:p>
        </p:txBody>
      </p:sp>
      <p:sp>
        <p:nvSpPr>
          <p:cNvPr id="3" name="Content Placeholder 2"/>
          <p:cNvSpPr>
            <a:spLocks noGrp="1"/>
          </p:cNvSpPr>
          <p:nvPr>
            <p:ph idx="1"/>
          </p:nvPr>
        </p:nvSpPr>
        <p:spPr>
          <a:xfrm>
            <a:off x="458972" y="1524000"/>
            <a:ext cx="8229600" cy="4554663"/>
          </a:xfrm>
        </p:spPr>
        <p:txBody>
          <a:bodyPr>
            <a:normAutofit fontScale="92500" lnSpcReduction="20000"/>
          </a:bodyPr>
          <a:lstStyle/>
          <a:p>
            <a:pPr marL="742950" lvl="0" indent="-742950">
              <a:buFont typeface="+mj-lt"/>
              <a:buAutoNum type="arabicPeriod"/>
            </a:pPr>
            <a:r>
              <a:rPr lang="en-US" sz="3600" dirty="0">
                <a:solidFill>
                  <a:schemeClr val="bg1"/>
                </a:solidFill>
                <a:latin typeface="Century Gothic" panose="020B0502020202020204" pitchFamily="34" charset="0"/>
              </a:rPr>
              <a:t>Review of policies and programs: </a:t>
            </a:r>
            <a:r>
              <a:rPr lang="en-US" sz="3600" b="1" dirty="0">
                <a:solidFill>
                  <a:schemeClr val="bg1"/>
                </a:solidFill>
                <a:latin typeface="Century Gothic" panose="020B0502020202020204" pitchFamily="34" charset="0"/>
              </a:rPr>
              <a:t>housing, transportation, education, employment</a:t>
            </a:r>
          </a:p>
          <a:p>
            <a:pPr marL="742950" lvl="0" indent="-742950">
              <a:buFont typeface="+mj-lt"/>
              <a:buAutoNum type="arabicPeriod"/>
            </a:pPr>
            <a:r>
              <a:rPr lang="en-US" sz="3600" dirty="0">
                <a:solidFill>
                  <a:schemeClr val="bg1"/>
                </a:solidFill>
                <a:latin typeface="Century Gothic" panose="020B0502020202020204" pitchFamily="34" charset="0"/>
              </a:rPr>
              <a:t>Identify opportunities to improve policies and programs</a:t>
            </a:r>
          </a:p>
          <a:p>
            <a:pPr marL="742950" lvl="0" indent="-742950">
              <a:buFont typeface="+mj-lt"/>
              <a:buAutoNum type="arabicPeriod"/>
            </a:pPr>
            <a:r>
              <a:rPr lang="en-US" sz="3600" dirty="0">
                <a:solidFill>
                  <a:schemeClr val="bg1"/>
                </a:solidFill>
                <a:latin typeface="Century Gothic" panose="020B0502020202020204" pitchFamily="34" charset="0"/>
              </a:rPr>
              <a:t>Study impact of state-funded rental assistance program</a:t>
            </a:r>
          </a:p>
          <a:p>
            <a:pPr marL="742950" lvl="0" indent="-742950">
              <a:buFont typeface="+mj-lt"/>
              <a:buAutoNum type="arabicPeriod"/>
            </a:pPr>
            <a:r>
              <a:rPr lang="en-US" sz="3600" dirty="0">
                <a:solidFill>
                  <a:schemeClr val="bg1"/>
                </a:solidFill>
                <a:latin typeface="Century Gothic" panose="020B0502020202020204" pitchFamily="34" charset="0"/>
              </a:rPr>
              <a:t>Evaluate best practices from other states</a:t>
            </a:r>
          </a:p>
          <a:p>
            <a:pPr marL="742950" lvl="0" indent="-742950">
              <a:buFont typeface="+mj-lt"/>
              <a:buAutoNum type="arabicPeriod"/>
            </a:pPr>
            <a:r>
              <a:rPr lang="en-US" sz="3600" dirty="0">
                <a:solidFill>
                  <a:schemeClr val="bg1"/>
                </a:solidFill>
                <a:latin typeface="Century Gothic" panose="020B0502020202020204" pitchFamily="34" charset="0"/>
              </a:rPr>
              <a:t>Make policy recommendations</a:t>
            </a:r>
          </a:p>
          <a:p>
            <a:pPr marL="0" indent="0">
              <a:buNone/>
            </a:pPr>
            <a:endParaRPr lang="en-US" sz="4000" dirty="0">
              <a:solidFill>
                <a:schemeClr val="bg1"/>
              </a:solidFill>
              <a:latin typeface="Century Gothic" panose="020B0502020202020204" pitchFamily="34" charset="0"/>
            </a:endParaRPr>
          </a:p>
          <a:p>
            <a:pPr marL="514350" indent="-514350">
              <a:buFont typeface="+mj-lt"/>
              <a:buAutoNum type="arabicPeriod"/>
            </a:pPr>
            <a:endParaRPr lang="en-US" sz="4000" dirty="0">
              <a:solidFill>
                <a:schemeClr val="bg1"/>
              </a:solidFill>
              <a:latin typeface="Century Gothic" panose="020B0502020202020204" pitchFamily="34" charset="0"/>
            </a:endParaRP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18</a:t>
            </a:fld>
            <a:endParaRPr lang="en-US" b="1" dirty="0">
              <a:solidFill>
                <a:prstClr val="white"/>
              </a:solidFill>
              <a:latin typeface="Century Gothic" panose="020B0502020202020204" pitchFamily="34" charset="0"/>
            </a:endParaRPr>
          </a:p>
        </p:txBody>
      </p:sp>
      <p:sp>
        <p:nvSpPr>
          <p:cNvPr id="10" name="TextBox 1">
            <a:extLst>
              <a:ext uri="{FF2B5EF4-FFF2-40B4-BE49-F238E27FC236}">
                <a16:creationId xmlns:a16="http://schemas.microsoft.com/office/drawing/2014/main" id="{AD648BE2-3190-8F4C-9A6D-B8C66F78F9D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78986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7913" y="1074276"/>
            <a:ext cx="8718288" cy="4659775"/>
          </a:xfrm>
          <a:prstGeom prst="rect">
            <a:avLst/>
          </a:prstGeom>
        </p:spPr>
      </p:pic>
      <p:sp>
        <p:nvSpPr>
          <p:cNvPr id="4" name="TextBox 1">
            <a:extLst>
              <a:ext uri="{FF2B5EF4-FFF2-40B4-BE49-F238E27FC236}">
                <a16:creationId xmlns:a16="http://schemas.microsoft.com/office/drawing/2014/main" id="{E4D393C1-20C2-244F-AE03-A608CC497CF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795618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6B0F4E-6D91-4F41-A841-B6C94A408430}"/>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669099">
            <a:off x="2131720" y="145188"/>
            <a:ext cx="4945470" cy="6396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7226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F09F-C956-3445-B4A1-0E0F15850B77}"/>
              </a:ext>
            </a:extLst>
          </p:cNvPr>
          <p:cNvPicPr>
            <a:picLocks noChangeAspect="1"/>
          </p:cNvPicPr>
          <p:nvPr/>
        </p:nvPicPr>
        <p:blipFill>
          <a:blip r:embed="rId2"/>
          <a:stretch>
            <a:fillRect/>
          </a:stretch>
        </p:blipFill>
        <p:spPr>
          <a:xfrm>
            <a:off x="628650" y="1225550"/>
            <a:ext cx="7886700" cy="4406900"/>
          </a:xfrm>
          <a:prstGeom prst="rect">
            <a:avLst/>
          </a:prstGeom>
        </p:spPr>
      </p:pic>
      <p:sp>
        <p:nvSpPr>
          <p:cNvPr id="3" name="TextBox 1">
            <a:extLst>
              <a:ext uri="{FF2B5EF4-FFF2-40B4-BE49-F238E27FC236}">
                <a16:creationId xmlns:a16="http://schemas.microsoft.com/office/drawing/2014/main" id="{D7741D8C-3E53-8E4F-89B7-BB7091FC9E69}"/>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053275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523220"/>
          </a:xfrm>
          <a:prstGeom prst="rect">
            <a:avLst/>
          </a:prstGeom>
          <a:noFill/>
        </p:spPr>
        <p:txBody>
          <a:bodyPr wrap="square" rtlCol="0">
            <a:spAutoFit/>
          </a:bodyPr>
          <a:lstStyle/>
          <a:p>
            <a:r>
              <a:rPr lang="en-US" sz="2800" b="1" dirty="0">
                <a:solidFill>
                  <a:prstClr val="white"/>
                </a:solidFill>
                <a:latin typeface="Century Gothic" panose="020B0502020202020204" pitchFamily="34" charset="0"/>
              </a:rPr>
              <a:t>Key findings</a:t>
            </a:r>
          </a:p>
        </p:txBody>
      </p:sp>
    </p:spTree>
    <p:extLst>
      <p:ext uri="{BB962C8B-B14F-4D97-AF65-F5344CB8AC3E}">
        <p14:creationId xmlns:p14="http://schemas.microsoft.com/office/powerpoint/2010/main" val="1497821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D9FC67-8DDC-3646-9985-D17D27BA85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36696">
            <a:off x="2356803" y="333967"/>
            <a:ext cx="4779613" cy="6185381"/>
          </a:xfrm>
          <a:prstGeom prst="rect">
            <a:avLst/>
          </a:prstGeom>
          <a:ln>
            <a:solidFill>
              <a:schemeClr val="bg1">
                <a:lumMod val="6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864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C40057-8F5A-C343-83A6-91F7E43E30F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150233"/>
            <a:ext cx="8458200" cy="5016758"/>
          </a:xfrm>
          <a:prstGeom prst="rect">
            <a:avLst/>
          </a:prstGeom>
        </p:spPr>
        <p:txBody>
          <a:bodyPr wrap="square">
            <a:spAutoFit/>
          </a:bodyPr>
          <a:lstStyle/>
          <a:p>
            <a:pPr marL="457200" indent="-457200">
              <a:buFont typeface="+mj-lt"/>
              <a:buAutoNum type="arabicPeriod"/>
            </a:pPr>
            <a:r>
              <a:rPr lang="en-US" sz="4000" b="1" dirty="0">
                <a:solidFill>
                  <a:schemeClr val="bg1"/>
                </a:solidFill>
                <a:latin typeface="Century Gothic" charset="0"/>
              </a:rPr>
              <a:t>Troubling trends</a:t>
            </a:r>
          </a:p>
          <a:p>
            <a:pPr marL="457200" indent="-457200">
              <a:buFont typeface="+mj-lt"/>
              <a:buAutoNum type="arabicPeriod"/>
            </a:pPr>
            <a:r>
              <a:rPr lang="en-US" sz="4000" b="1" dirty="0">
                <a:solidFill>
                  <a:schemeClr val="bg1"/>
                </a:solidFill>
                <a:latin typeface="Century Gothic" charset="0"/>
              </a:rPr>
              <a:t>Troubling disparities</a:t>
            </a:r>
          </a:p>
          <a:p>
            <a:pPr marL="457200" indent="-457200">
              <a:buFont typeface="+mj-lt"/>
              <a:buAutoNum type="arabicPeriod"/>
            </a:pPr>
            <a:r>
              <a:rPr lang="en-US" sz="4000" b="1" dirty="0">
                <a:solidFill>
                  <a:schemeClr val="bg1"/>
                </a:solidFill>
                <a:latin typeface="Century Gothic" charset="0"/>
              </a:rPr>
              <a:t>Access to care is necessary, but not sufficient</a:t>
            </a:r>
          </a:p>
          <a:p>
            <a:pPr marL="457200" indent="-457200">
              <a:buFont typeface="+mj-lt"/>
              <a:buAutoNum type="arabicPeriod"/>
            </a:pPr>
            <a:r>
              <a:rPr lang="en-US" sz="4000" b="1" dirty="0">
                <a:solidFill>
                  <a:schemeClr val="bg1"/>
                </a:solidFill>
                <a:latin typeface="Century Gothic" charset="0"/>
              </a:rPr>
              <a:t>Community conditions are challenging for risk groups</a:t>
            </a:r>
          </a:p>
          <a:p>
            <a:pPr marL="457200" indent="-457200">
              <a:buFont typeface="+mj-lt"/>
              <a:buAutoNum type="arabicPeriod"/>
            </a:pPr>
            <a:r>
              <a:rPr lang="en-US" sz="4000" b="1" dirty="0">
                <a:solidFill>
                  <a:schemeClr val="bg1"/>
                </a:solidFill>
                <a:latin typeface="Century Gothic" charset="0"/>
              </a:rPr>
              <a:t>Policymakers have many options</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findings</a:t>
            </a:r>
          </a:p>
        </p:txBody>
      </p:sp>
      <p:sp>
        <p:nvSpPr>
          <p:cNvPr id="6" name="TextBox 1">
            <a:extLst>
              <a:ext uri="{FF2B5EF4-FFF2-40B4-BE49-F238E27FC236}">
                <a16:creationId xmlns:a16="http://schemas.microsoft.com/office/drawing/2014/main" id="{E6D8CD92-186C-B248-B6C0-2B4F15AB2D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4844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2308883"/>
            <a:ext cx="8458200" cy="3416320"/>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Prioritize housing and employment</a:t>
            </a:r>
          </a:p>
          <a:p>
            <a:pPr marL="214313" indent="-214313">
              <a:buFont typeface="Arial" charset="0"/>
              <a:buChar char="•"/>
            </a:pPr>
            <a:r>
              <a:rPr lang="en-US" sz="2400" dirty="0">
                <a:solidFill>
                  <a:schemeClr val="bg1"/>
                </a:solidFill>
                <a:latin typeface="Century Gothic" charset="0"/>
              </a:rPr>
              <a:t>Connect the disconnected</a:t>
            </a:r>
          </a:p>
          <a:p>
            <a:pPr marL="214313" indent="-214313">
              <a:buFont typeface="Arial" charset="0"/>
              <a:buChar char="•"/>
            </a:pPr>
            <a:r>
              <a:rPr lang="en-US" sz="2400" dirty="0">
                <a:solidFill>
                  <a:schemeClr val="bg1"/>
                </a:solidFill>
                <a:latin typeface="Century Gothic" charset="0"/>
              </a:rPr>
              <a:t>Ensure all children have the opportunity to thrive</a:t>
            </a:r>
          </a:p>
          <a:p>
            <a:pPr marL="214313" indent="-214313">
              <a:buFont typeface="Arial" charset="0"/>
              <a:buChar char="•"/>
            </a:pPr>
            <a:r>
              <a:rPr lang="en-US" sz="2400" dirty="0">
                <a:solidFill>
                  <a:schemeClr val="bg1"/>
                </a:solidFill>
                <a:latin typeface="Century Gothic" charset="0"/>
              </a:rPr>
              <a:t>Acknowledge and address the roles of racism, discrimination, violence and toxic stress</a:t>
            </a:r>
          </a:p>
          <a:p>
            <a:pPr marL="214313" indent="-214313">
              <a:buFont typeface="Arial" charset="0"/>
              <a:buChar char="•"/>
            </a:pPr>
            <a:r>
              <a:rPr lang="en-US" sz="2400" dirty="0">
                <a:solidFill>
                  <a:schemeClr val="bg1"/>
                </a:solidFill>
                <a:latin typeface="Century Gothic" charset="0"/>
              </a:rPr>
              <a:t>Innovate, leverage public-private partnerships and join forces across sectors</a:t>
            </a:r>
          </a:p>
          <a:p>
            <a:pPr marL="214313" indent="-214313">
              <a:buFont typeface="Arial" charset="0"/>
              <a:buChar char="•"/>
            </a:pPr>
            <a:r>
              <a:rPr lang="en-US" sz="2400" dirty="0">
                <a:solidFill>
                  <a:schemeClr val="bg1"/>
                </a:solidFill>
                <a:latin typeface="Century Gothic" charset="0"/>
              </a:rPr>
              <a:t>Coordinate, collaborate, monitor and evaluate</a:t>
            </a:r>
          </a:p>
          <a:p>
            <a:pPr marL="214313" indent="-214313">
              <a:buFont typeface="Arial" charset="0"/>
              <a:buChar char="•"/>
            </a:pPr>
            <a:r>
              <a:rPr lang="en-US" sz="2400" dirty="0">
                <a:solidFill>
                  <a:schemeClr val="bg1"/>
                </a:solidFill>
                <a:latin typeface="Century Gothic" charset="0"/>
              </a:rPr>
              <a:t>Balance short-term fixes with longer-term change</a:t>
            </a: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themes for improving community conditions</a:t>
            </a:r>
          </a:p>
        </p:txBody>
      </p:sp>
      <p:sp>
        <p:nvSpPr>
          <p:cNvPr id="6" name="TextBox 1">
            <a:extLst>
              <a:ext uri="{FF2B5EF4-FFF2-40B4-BE49-F238E27FC236}">
                <a16:creationId xmlns:a16="http://schemas.microsoft.com/office/drawing/2014/main" id="{6CBE2AD1-88BF-F344-A371-1D9ED32E947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52772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999" y="1066800"/>
            <a:ext cx="8045353" cy="5105400"/>
          </a:xfrm>
          <a:prstGeom prst="rect">
            <a:avLst/>
          </a:prstGeom>
        </p:spPr>
      </p:pic>
      <p:sp>
        <p:nvSpPr>
          <p:cNvPr id="3" name="TextBox 2"/>
          <p:cNvSpPr txBox="1"/>
          <p:nvPr/>
        </p:nvSpPr>
        <p:spPr>
          <a:xfrm>
            <a:off x="190500" y="152400"/>
            <a:ext cx="8953500" cy="646331"/>
          </a:xfrm>
          <a:prstGeom prst="rect">
            <a:avLst/>
          </a:prstGeom>
          <a:noFill/>
        </p:spPr>
        <p:txBody>
          <a:bodyPr wrap="square" rtlCol="0">
            <a:spAutoFit/>
          </a:bodyPr>
          <a:lstStyle/>
          <a:p>
            <a:r>
              <a:rPr lang="en-US" sz="3600" b="1" dirty="0">
                <a:solidFill>
                  <a:prstClr val="black"/>
                </a:solidFill>
                <a:latin typeface="Century Gothic" charset="0"/>
                <a:ea typeface="Century Gothic" charset="0"/>
                <a:cs typeface="Century Gothic" charset="0"/>
              </a:rPr>
              <a:t>Case study states</a:t>
            </a:r>
          </a:p>
        </p:txBody>
      </p:sp>
      <p:sp>
        <p:nvSpPr>
          <p:cNvPr id="4" name="TextBox 1">
            <a:extLst>
              <a:ext uri="{FF2B5EF4-FFF2-40B4-BE49-F238E27FC236}">
                <a16:creationId xmlns:a16="http://schemas.microsoft.com/office/drawing/2014/main" id="{D8E05ED2-1609-ED49-A7A4-F73E2043137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717897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05000"/>
            <a:ext cx="8458200" cy="4524315"/>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Home visiting (Nurse-Family Partnership or other models)</a:t>
            </a:r>
          </a:p>
          <a:p>
            <a:pPr marL="214313" indent="-214313">
              <a:buFont typeface="Arial" charset="0"/>
              <a:buChar char="•"/>
            </a:pPr>
            <a:r>
              <a:rPr lang="en-US" sz="2400" dirty="0">
                <a:solidFill>
                  <a:schemeClr val="bg1"/>
                </a:solidFill>
                <a:latin typeface="Century Gothic" charset="0"/>
              </a:rPr>
              <a:t>Safe sleep campaigns and programs</a:t>
            </a:r>
          </a:p>
          <a:p>
            <a:pPr marL="214313" indent="-214313">
              <a:buFont typeface="Arial" charset="0"/>
              <a:buChar char="•"/>
            </a:pPr>
            <a:r>
              <a:rPr lang="en-US" sz="2400" dirty="0">
                <a:solidFill>
                  <a:schemeClr val="bg1"/>
                </a:solidFill>
                <a:latin typeface="Century Gothic" charset="0"/>
              </a:rPr>
              <a:t>Centering Pregnancy (or other group prenatal care models)</a:t>
            </a:r>
          </a:p>
          <a:p>
            <a:pPr marL="214313" indent="-214313">
              <a:buFont typeface="Arial" charset="0"/>
              <a:buChar char="•"/>
            </a:pPr>
            <a:r>
              <a:rPr lang="en-US" sz="2400" dirty="0">
                <a:solidFill>
                  <a:schemeClr val="bg1"/>
                </a:solidFill>
                <a:latin typeface="Century Gothic" charset="0"/>
              </a:rPr>
              <a:t>Medicaid policy changes (including coverage expansions in 2014 or earlier and reimbursement changes)</a:t>
            </a:r>
          </a:p>
          <a:p>
            <a:pPr marL="214313" indent="-214313">
              <a:buFont typeface="Arial" charset="0"/>
              <a:buChar char="•"/>
            </a:pPr>
            <a:r>
              <a:rPr lang="en-US" sz="2400" dirty="0">
                <a:solidFill>
                  <a:schemeClr val="bg1"/>
                </a:solidFill>
                <a:latin typeface="Century Gothic" charset="0"/>
              </a:rPr>
              <a:t>Policies and education to reduce early elective deliveries and C-sections</a:t>
            </a:r>
          </a:p>
          <a:p>
            <a:pPr marL="214313" indent="-214313">
              <a:buFont typeface="Arial" charset="0"/>
              <a:buChar char="•"/>
            </a:pPr>
            <a:r>
              <a:rPr lang="en-US" sz="2400" dirty="0">
                <a:solidFill>
                  <a:schemeClr val="bg1"/>
                </a:solidFill>
                <a:latin typeface="Century Gothic" charset="0"/>
              </a:rPr>
              <a:t>Tobacco prevention policies and/or smoking cessation programs</a:t>
            </a: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Most frequently mentioned drivers of improvement</a:t>
            </a:r>
          </a:p>
        </p:txBody>
      </p:sp>
      <p:sp>
        <p:nvSpPr>
          <p:cNvPr id="6" name="TextBox 1">
            <a:extLst>
              <a:ext uri="{FF2B5EF4-FFF2-40B4-BE49-F238E27FC236}">
                <a16:creationId xmlns:a16="http://schemas.microsoft.com/office/drawing/2014/main" id="{08CC45EF-20E6-1649-A235-64377019B1AE}"/>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432928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294085"/>
            <a:ext cx="6019800" cy="646331"/>
          </a:xfrm>
          <a:prstGeom prst="rect">
            <a:avLst/>
          </a:prstGeom>
          <a:noFill/>
        </p:spPr>
        <p:txBody>
          <a:bodyPr wrap="square" rtlCol="0">
            <a:spAutoFit/>
          </a:bodyPr>
          <a:lstStyle/>
          <a:p>
            <a:r>
              <a:rPr lang="en-US" sz="3600" b="1" dirty="0">
                <a:latin typeface="Century Gothic" panose="020B0502020202020204" pitchFamily="34" charset="0"/>
              </a:rPr>
              <a:t>Case study examples</a:t>
            </a:r>
          </a:p>
        </p:txBody>
      </p:sp>
      <p:pic>
        <p:nvPicPr>
          <p:cNvPr id="5" name="Picture 4">
            <a:extLst>
              <a:ext uri="{FF2B5EF4-FFF2-40B4-BE49-F238E27FC236}">
                <a16:creationId xmlns:a16="http://schemas.microsoft.com/office/drawing/2014/main" id="{7E42A503-B2DC-B443-A76D-17E095A3DA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 y="3401461"/>
            <a:ext cx="2362200" cy="1475339"/>
          </a:xfrm>
          <a:prstGeom prst="rect">
            <a:avLst/>
          </a:prstGeom>
        </p:spPr>
      </p:pic>
      <p:pic>
        <p:nvPicPr>
          <p:cNvPr id="6" name="Picture 5">
            <a:extLst>
              <a:ext uri="{FF2B5EF4-FFF2-40B4-BE49-F238E27FC236}">
                <a16:creationId xmlns:a16="http://schemas.microsoft.com/office/drawing/2014/main" id="{730AAF34-3A39-F347-AC05-9307C4CEF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424632"/>
            <a:ext cx="2362200" cy="1574800"/>
          </a:xfrm>
          <a:prstGeom prst="rect">
            <a:avLst/>
          </a:prstGeom>
        </p:spPr>
      </p:pic>
      <p:sp>
        <p:nvSpPr>
          <p:cNvPr id="7" name="TextBox 6">
            <a:extLst>
              <a:ext uri="{FF2B5EF4-FFF2-40B4-BE49-F238E27FC236}">
                <a16:creationId xmlns:a16="http://schemas.microsoft.com/office/drawing/2014/main" id="{2C2FF7C2-C7F7-E245-9E20-8BB61E4C5843}"/>
              </a:ext>
            </a:extLst>
          </p:cNvPr>
          <p:cNvSpPr txBox="1"/>
          <p:nvPr/>
        </p:nvSpPr>
        <p:spPr>
          <a:xfrm>
            <a:off x="3238500" y="3908297"/>
            <a:ext cx="6019800" cy="523220"/>
          </a:xfrm>
          <a:prstGeom prst="rect">
            <a:avLst/>
          </a:prstGeom>
          <a:noFill/>
        </p:spPr>
        <p:txBody>
          <a:bodyPr wrap="square" rtlCol="0">
            <a:spAutoFit/>
          </a:bodyPr>
          <a:lstStyle/>
          <a:p>
            <a:r>
              <a:rPr lang="en-US" sz="2800" b="1" dirty="0">
                <a:latin typeface="Century Gothic" panose="020B0502020202020204" pitchFamily="34" charset="0"/>
              </a:rPr>
              <a:t>South Carolina</a:t>
            </a:r>
          </a:p>
        </p:txBody>
      </p:sp>
      <p:sp>
        <p:nvSpPr>
          <p:cNvPr id="8" name="TextBox 7">
            <a:extLst>
              <a:ext uri="{FF2B5EF4-FFF2-40B4-BE49-F238E27FC236}">
                <a16:creationId xmlns:a16="http://schemas.microsoft.com/office/drawing/2014/main" id="{313B1124-96A7-3B44-A1D6-B0789FF7148B}"/>
              </a:ext>
            </a:extLst>
          </p:cNvPr>
          <p:cNvSpPr txBox="1"/>
          <p:nvPr/>
        </p:nvSpPr>
        <p:spPr>
          <a:xfrm>
            <a:off x="3238500" y="1888866"/>
            <a:ext cx="6019800" cy="523220"/>
          </a:xfrm>
          <a:prstGeom prst="rect">
            <a:avLst/>
          </a:prstGeom>
          <a:noFill/>
        </p:spPr>
        <p:txBody>
          <a:bodyPr wrap="square" rtlCol="0">
            <a:spAutoFit/>
          </a:bodyPr>
          <a:lstStyle/>
          <a:p>
            <a:r>
              <a:rPr lang="en-US" sz="2800" b="1" dirty="0">
                <a:latin typeface="Century Gothic" panose="020B0502020202020204" pitchFamily="34" charset="0"/>
              </a:rPr>
              <a:t>New York</a:t>
            </a:r>
          </a:p>
        </p:txBody>
      </p:sp>
      <p:sp>
        <p:nvSpPr>
          <p:cNvPr id="9" name="TextBox 1">
            <a:extLst>
              <a:ext uri="{FF2B5EF4-FFF2-40B4-BE49-F238E27FC236}">
                <a16:creationId xmlns:a16="http://schemas.microsoft.com/office/drawing/2014/main" id="{287F3ED5-2656-B641-9A4F-C5F96914F0E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90820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3BD7BD-40D6-CE4B-99DF-F8B5904B70DE}"/>
              </a:ext>
            </a:extLst>
          </p:cNvPr>
          <p:cNvSpPr txBox="1"/>
          <p:nvPr/>
        </p:nvSpPr>
        <p:spPr>
          <a:xfrm>
            <a:off x="533400" y="294085"/>
            <a:ext cx="7696200" cy="954107"/>
          </a:xfrm>
          <a:prstGeom prst="rect">
            <a:avLst/>
          </a:prstGeom>
          <a:noFill/>
        </p:spPr>
        <p:txBody>
          <a:bodyPr wrap="square" rtlCol="0">
            <a:spAutoFit/>
          </a:bodyPr>
          <a:lstStyle/>
          <a:p>
            <a:r>
              <a:rPr lang="en-US" sz="2800" b="1" dirty="0">
                <a:latin typeface="Century Gothic" panose="020B0502020202020204" pitchFamily="34" charset="0"/>
              </a:rPr>
              <a:t>Selected examples of New York State tax credits for families</a:t>
            </a:r>
          </a:p>
        </p:txBody>
      </p:sp>
      <p:sp>
        <p:nvSpPr>
          <p:cNvPr id="6" name="TextBox 1">
            <a:extLst>
              <a:ext uri="{FF2B5EF4-FFF2-40B4-BE49-F238E27FC236}">
                <a16:creationId xmlns:a16="http://schemas.microsoft.com/office/drawing/2014/main" id="{98130429-4855-9F4E-AA5D-E0133FE80AB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7" name="Picture 6">
            <a:extLst>
              <a:ext uri="{FF2B5EF4-FFF2-40B4-BE49-F238E27FC236}">
                <a16:creationId xmlns:a16="http://schemas.microsoft.com/office/drawing/2014/main" id="{EE1D981B-FA8E-1A4C-8987-578E665172CF}"/>
              </a:ext>
            </a:extLst>
          </p:cNvPr>
          <p:cNvPicPr>
            <a:picLocks noChangeAspect="1"/>
          </p:cNvPicPr>
          <p:nvPr/>
        </p:nvPicPr>
        <p:blipFill>
          <a:blip r:embed="rId2"/>
          <a:stretch>
            <a:fillRect/>
          </a:stretch>
        </p:blipFill>
        <p:spPr>
          <a:xfrm>
            <a:off x="0" y="2146465"/>
            <a:ext cx="9144000" cy="2565070"/>
          </a:xfrm>
          <a:prstGeom prst="rect">
            <a:avLst/>
          </a:prstGeom>
        </p:spPr>
      </p:pic>
    </p:spTree>
    <p:extLst>
      <p:ext uri="{BB962C8B-B14F-4D97-AF65-F5344CB8AC3E}">
        <p14:creationId xmlns:p14="http://schemas.microsoft.com/office/powerpoint/2010/main" val="2081006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7017306"/>
          </a:xfrm>
          <a:prstGeom prst="rect">
            <a:avLst/>
          </a:prstGeom>
          <a:solidFill>
            <a:schemeClr val="bg1">
              <a:lumMod val="75000"/>
            </a:schemeClr>
          </a:solidFill>
          <a:ln>
            <a:solidFill>
              <a:schemeClr val="bg1">
                <a:lumMod val="75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074" name="Picture 2" descr="C:\Users\HPIO2016\Downloads\Haley expands effort to save infants Nurse Family Partnership helping poor moms in rural S.C. to get another  30M   Archives   postandcourier.com(1).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52400"/>
            <a:ext cx="6629400" cy="719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923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rPr>
              <a:t>Who can use this report?</a:t>
            </a:r>
          </a:p>
        </p:txBody>
      </p:sp>
      <p:pic>
        <p:nvPicPr>
          <p:cNvPr id="6" name="Picture 5">
            <a:extLst>
              <a:ext uri="{FF2B5EF4-FFF2-40B4-BE49-F238E27FC236}">
                <a16:creationId xmlns:a16="http://schemas.microsoft.com/office/drawing/2014/main" id="{82977C0B-B4A8-B04A-BCCB-854F8434E8C5}"/>
              </a:ext>
            </a:extLst>
          </p:cNvPr>
          <p:cNvPicPr>
            <a:picLocks noChangeAspect="1"/>
          </p:cNvPicPr>
          <p:nvPr/>
        </p:nvPicPr>
        <p:blipFill>
          <a:blip r:embed="rId2"/>
          <a:stretch>
            <a:fillRect/>
          </a:stretch>
        </p:blipFill>
        <p:spPr>
          <a:xfrm>
            <a:off x="0" y="1663221"/>
            <a:ext cx="9144000" cy="3531558"/>
          </a:xfrm>
          <a:prstGeom prst="rect">
            <a:avLst/>
          </a:prstGeom>
        </p:spPr>
      </p:pic>
      <p:sp>
        <p:nvSpPr>
          <p:cNvPr id="4" name="TextBox 1">
            <a:extLst>
              <a:ext uri="{FF2B5EF4-FFF2-40B4-BE49-F238E27FC236}">
                <a16:creationId xmlns:a16="http://schemas.microsoft.com/office/drawing/2014/main" id="{DA6F4753-B9EC-7B48-AFEA-174DDA9A71B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149948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994" y="0"/>
            <a:ext cx="9847994" cy="6858000"/>
          </a:xfrm>
          <a:prstGeom prst="rect">
            <a:avLst/>
          </a:prstGeom>
        </p:spPr>
      </p:pic>
      <p:sp>
        <p:nvSpPr>
          <p:cNvPr id="2" name="TextBox 1"/>
          <p:cNvSpPr txBox="1"/>
          <p:nvPr/>
        </p:nvSpPr>
        <p:spPr>
          <a:xfrm>
            <a:off x="3810000" y="4191000"/>
            <a:ext cx="4876800" cy="954107"/>
          </a:xfrm>
          <a:prstGeom prst="rect">
            <a:avLst/>
          </a:prstGeom>
          <a:noFill/>
        </p:spPr>
        <p:txBody>
          <a:bodyPr wrap="square" rtlCol="0">
            <a:spAutoFit/>
          </a:bodyPr>
          <a:lstStyle/>
          <a:p>
            <a:r>
              <a:rPr lang="en-US" sz="2800" b="1" dirty="0">
                <a:solidFill>
                  <a:prstClr val="white"/>
                </a:solidFill>
                <a:latin typeface="Century Gothic" panose="020B0502020202020204" pitchFamily="34" charset="0"/>
              </a:rPr>
              <a:t>Recommendations and next steps</a:t>
            </a:r>
          </a:p>
        </p:txBody>
      </p:sp>
    </p:spTree>
    <p:extLst>
      <p:ext uri="{BB962C8B-B14F-4D97-AF65-F5344CB8AC3E}">
        <p14:creationId xmlns:p14="http://schemas.microsoft.com/office/powerpoint/2010/main" val="880866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15DF38-F670-D247-B15B-74C158335D18}"/>
              </a:ext>
            </a:extLst>
          </p:cNvPr>
          <p:cNvPicPr>
            <a:picLocks noChangeAspect="1"/>
          </p:cNvPicPr>
          <p:nvPr/>
        </p:nvPicPr>
        <p:blipFill>
          <a:blip r:embed="rId2"/>
          <a:stretch>
            <a:fillRect/>
          </a:stretch>
        </p:blipFill>
        <p:spPr>
          <a:xfrm>
            <a:off x="228600" y="1219200"/>
            <a:ext cx="8610600" cy="3395730"/>
          </a:xfrm>
          <a:prstGeom prst="rect">
            <a:avLst/>
          </a:prstGeom>
        </p:spPr>
      </p:pic>
      <p:sp>
        <p:nvSpPr>
          <p:cNvPr id="7" name="TextBox 1">
            <a:extLst>
              <a:ext uri="{FF2B5EF4-FFF2-40B4-BE49-F238E27FC236}">
                <a16:creationId xmlns:a16="http://schemas.microsoft.com/office/drawing/2014/main" id="{D9F1B3A4-7786-4B46-9A80-8F33C6C3300D}"/>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676503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469"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Housing policy goals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387" y="393459"/>
            <a:ext cx="519897" cy="519897"/>
          </a:xfrm>
          <a:prstGeom prst="rect">
            <a:avLst/>
          </a:prstGeom>
        </p:spPr>
      </p:pic>
      <p:pic>
        <p:nvPicPr>
          <p:cNvPr id="7" name="Picture 6">
            <a:extLst>
              <a:ext uri="{FF2B5EF4-FFF2-40B4-BE49-F238E27FC236}">
                <a16:creationId xmlns:a16="http://schemas.microsoft.com/office/drawing/2014/main" id="{C4E9121D-58C1-6445-B61B-A842E656870D}"/>
              </a:ext>
            </a:extLst>
          </p:cNvPr>
          <p:cNvPicPr>
            <a:picLocks noChangeAspect="1"/>
          </p:cNvPicPr>
          <p:nvPr/>
        </p:nvPicPr>
        <p:blipFill>
          <a:blip r:embed="rId3"/>
          <a:stretch>
            <a:fillRect/>
          </a:stretch>
        </p:blipFill>
        <p:spPr>
          <a:xfrm>
            <a:off x="234387" y="1492669"/>
            <a:ext cx="8757213" cy="3488742"/>
          </a:xfrm>
          <a:prstGeom prst="rect">
            <a:avLst/>
          </a:prstGeom>
        </p:spPr>
      </p:pic>
      <p:sp>
        <p:nvSpPr>
          <p:cNvPr id="5" name="TextBox 1">
            <a:extLst>
              <a:ext uri="{FF2B5EF4-FFF2-40B4-BE49-F238E27FC236}">
                <a16:creationId xmlns:a16="http://schemas.microsoft.com/office/drawing/2014/main" id="{14FB7B05-0E7B-BA4D-BCCE-299DDA59371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53613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50456"/>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Housing</a:t>
            </a:r>
          </a:p>
        </p:txBody>
      </p:sp>
      <p:sp>
        <p:nvSpPr>
          <p:cNvPr id="7" name="TextBox 1">
            <a:extLst>
              <a:ext uri="{FF2B5EF4-FFF2-40B4-BE49-F238E27FC236}">
                <a16:creationId xmlns:a16="http://schemas.microsoft.com/office/drawing/2014/main" id="{B374D8AF-D08A-1D42-A7AE-FEDDEE301AA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12" name="Picture 11">
            <a:extLst>
              <a:ext uri="{FF2B5EF4-FFF2-40B4-BE49-F238E27FC236}">
                <a16:creationId xmlns:a16="http://schemas.microsoft.com/office/drawing/2014/main" id="{AE792BFF-A9DB-C848-B2EF-B80214B365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376025"/>
            <a:ext cx="793349" cy="793349"/>
          </a:xfrm>
          <a:prstGeom prst="rect">
            <a:avLst/>
          </a:prstGeom>
        </p:spPr>
      </p:pic>
      <p:sp>
        <p:nvSpPr>
          <p:cNvPr id="5" name="TextBox 4"/>
          <p:cNvSpPr txBox="1"/>
          <p:nvPr/>
        </p:nvSpPr>
        <p:spPr>
          <a:xfrm>
            <a:off x="914400" y="1577628"/>
            <a:ext cx="7987469" cy="3046988"/>
          </a:xfrm>
          <a:prstGeom prst="rect">
            <a:avLst/>
          </a:prstGeom>
          <a:noFill/>
        </p:spPr>
        <p:txBody>
          <a:bodyPr wrap="square" rtlCol="0">
            <a:spAutoFit/>
          </a:bodyPr>
          <a:lstStyle/>
          <a:p>
            <a:r>
              <a:rPr lang="en-US" sz="2400" b="1" dirty="0">
                <a:latin typeface="Century Gothic" panose="020B0502020202020204" pitchFamily="34" charset="0"/>
              </a:rPr>
              <a:t>Recommendation 2.1. </a:t>
            </a:r>
            <a:r>
              <a:rPr lang="en-US" sz="2400" dirty="0">
                <a:latin typeface="Century Gothic" panose="020B0502020202020204" pitchFamily="34" charset="0"/>
              </a:rPr>
              <a:t>Delay criminal background checks and other changes to help families get rental housing</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6.1. </a:t>
            </a:r>
            <a:r>
              <a:rPr lang="en-US" sz="2400" dirty="0">
                <a:latin typeface="Century Gothic" panose="020B0502020202020204" pitchFamily="34" charset="0"/>
              </a:rPr>
              <a:t>Rapid access to legal representation, landlord-tenant mediation, etc. to prevent evictions</a:t>
            </a: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991647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675" y="291941"/>
            <a:ext cx="570534" cy="570534"/>
          </a:xfrm>
          <a:prstGeom prst="rect">
            <a:avLst/>
          </a:prstGeom>
        </p:spPr>
      </p:pic>
      <p:sp>
        <p:nvSpPr>
          <p:cNvPr id="3" name="TextBox 2"/>
          <p:cNvSpPr txBox="1"/>
          <p:nvPr/>
        </p:nvSpPr>
        <p:spPr>
          <a:xfrm>
            <a:off x="829076" y="3810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Transportation policy goals</a:t>
            </a:r>
          </a:p>
        </p:txBody>
      </p:sp>
      <p:pic>
        <p:nvPicPr>
          <p:cNvPr id="2" name="Picture 1">
            <a:extLst>
              <a:ext uri="{FF2B5EF4-FFF2-40B4-BE49-F238E27FC236}">
                <a16:creationId xmlns:a16="http://schemas.microsoft.com/office/drawing/2014/main" id="{60A76C11-7CA2-D441-B489-AEBF01B81347}"/>
              </a:ext>
            </a:extLst>
          </p:cNvPr>
          <p:cNvPicPr>
            <a:picLocks noChangeAspect="1"/>
          </p:cNvPicPr>
          <p:nvPr/>
        </p:nvPicPr>
        <p:blipFill>
          <a:blip r:embed="rId3"/>
          <a:stretch>
            <a:fillRect/>
          </a:stretch>
        </p:blipFill>
        <p:spPr>
          <a:xfrm>
            <a:off x="304800" y="1371600"/>
            <a:ext cx="8686800" cy="3523890"/>
          </a:xfrm>
          <a:prstGeom prst="rect">
            <a:avLst/>
          </a:prstGeom>
        </p:spPr>
      </p:pic>
      <p:sp>
        <p:nvSpPr>
          <p:cNvPr id="5" name="TextBox 1">
            <a:extLst>
              <a:ext uri="{FF2B5EF4-FFF2-40B4-BE49-F238E27FC236}">
                <a16:creationId xmlns:a16="http://schemas.microsoft.com/office/drawing/2014/main" id="{4E4D2270-53B2-5241-AA16-CB73D8E95744}"/>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083574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463017"/>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Transportation</a:t>
            </a:r>
          </a:p>
        </p:txBody>
      </p:sp>
      <p:sp>
        <p:nvSpPr>
          <p:cNvPr id="7" name="TextBox 1">
            <a:extLst>
              <a:ext uri="{FF2B5EF4-FFF2-40B4-BE49-F238E27FC236}">
                <a16:creationId xmlns:a16="http://schemas.microsoft.com/office/drawing/2014/main" id="{ED7C5BE5-CAEC-E84E-8072-F07D9A2A03F8}"/>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10" name="Picture 9">
            <a:extLst>
              <a:ext uri="{FF2B5EF4-FFF2-40B4-BE49-F238E27FC236}">
                <a16:creationId xmlns:a16="http://schemas.microsoft.com/office/drawing/2014/main" id="{9D7BFFCA-59F1-BB45-8E1C-5AB82AF58C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304455"/>
            <a:ext cx="840344" cy="840344"/>
          </a:xfrm>
          <a:prstGeom prst="rect">
            <a:avLst/>
          </a:prstGeom>
        </p:spPr>
      </p:pic>
      <p:sp>
        <p:nvSpPr>
          <p:cNvPr id="8" name="TextBox 7"/>
          <p:cNvSpPr txBox="1"/>
          <p:nvPr/>
        </p:nvSpPr>
        <p:spPr>
          <a:xfrm>
            <a:off x="715896" y="1462703"/>
            <a:ext cx="7987469" cy="4893647"/>
          </a:xfrm>
          <a:prstGeom prst="rect">
            <a:avLst/>
          </a:prstGeom>
          <a:noFill/>
        </p:spPr>
        <p:txBody>
          <a:bodyPr wrap="square" rtlCol="0">
            <a:spAutoFit/>
          </a:bodyPr>
          <a:lstStyle/>
          <a:p>
            <a:r>
              <a:rPr lang="en-US" sz="2400" b="1" dirty="0">
                <a:latin typeface="Century Gothic" panose="020B0502020202020204" pitchFamily="34" charset="0"/>
              </a:rPr>
              <a:t>Recommendation 1.4. </a:t>
            </a:r>
            <a:r>
              <a:rPr lang="en-US" sz="2400" dirty="0">
                <a:latin typeface="Century Gothic" panose="020B0502020202020204" pitchFamily="34" charset="0"/>
              </a:rPr>
              <a:t>Monitor and enforce managed care plan compliance with Non-Emergency Medical Transportation (NEMT) requirements</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5.1. </a:t>
            </a:r>
            <a:r>
              <a:rPr lang="en-US" sz="2400" dirty="0">
                <a:latin typeface="Century Gothic" panose="020B0502020202020204" pitchFamily="34" charset="0"/>
              </a:rPr>
              <a:t>Community service in lieu of driver’s license reinstatement fee (SB 160)</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5.2. </a:t>
            </a:r>
            <a:r>
              <a:rPr lang="en-US" sz="2400" dirty="0">
                <a:latin typeface="Century Gothic" panose="020B0502020202020204" pitchFamily="34" charset="0"/>
              </a:rPr>
              <a:t>Authorize courts to allow people with suspended licenses to continue driving to work and healthcare appointments</a:t>
            </a:r>
          </a:p>
          <a:p>
            <a:pPr marL="285750" indent="-285750">
              <a:buFont typeface="Arial" panose="020B0604020202020204" pitchFamily="34" charset="0"/>
              <a:buChar char="•"/>
            </a:pPr>
            <a:endParaRPr lang="en-US" sz="2400" dirty="0"/>
          </a:p>
          <a:p>
            <a:endParaRPr lang="en-US" sz="2400" dirty="0"/>
          </a:p>
        </p:txBody>
      </p:sp>
    </p:spTree>
    <p:extLst>
      <p:ext uri="{BB962C8B-B14F-4D97-AF65-F5344CB8AC3E}">
        <p14:creationId xmlns:p14="http://schemas.microsoft.com/office/powerpoint/2010/main" val="280532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Education policy goals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599" y="342740"/>
            <a:ext cx="621335" cy="621335"/>
          </a:xfrm>
          <a:prstGeom prst="rect">
            <a:avLst/>
          </a:prstGeom>
        </p:spPr>
      </p:pic>
      <p:pic>
        <p:nvPicPr>
          <p:cNvPr id="4" name="Picture 3">
            <a:extLst>
              <a:ext uri="{FF2B5EF4-FFF2-40B4-BE49-F238E27FC236}">
                <a16:creationId xmlns:a16="http://schemas.microsoft.com/office/drawing/2014/main" id="{B7028122-0FAB-A44D-B826-A0A193A84842}"/>
              </a:ext>
            </a:extLst>
          </p:cNvPr>
          <p:cNvPicPr>
            <a:picLocks noChangeAspect="1"/>
          </p:cNvPicPr>
          <p:nvPr/>
        </p:nvPicPr>
        <p:blipFill>
          <a:blip r:embed="rId3"/>
          <a:stretch>
            <a:fillRect/>
          </a:stretch>
        </p:blipFill>
        <p:spPr>
          <a:xfrm>
            <a:off x="253599" y="1371600"/>
            <a:ext cx="8763000" cy="4463947"/>
          </a:xfrm>
          <a:prstGeom prst="rect">
            <a:avLst/>
          </a:prstGeom>
        </p:spPr>
      </p:pic>
      <p:sp>
        <p:nvSpPr>
          <p:cNvPr id="6" name="TextBox 1">
            <a:extLst>
              <a:ext uri="{FF2B5EF4-FFF2-40B4-BE49-F238E27FC236}">
                <a16:creationId xmlns:a16="http://schemas.microsoft.com/office/drawing/2014/main" id="{1AF0B644-607F-4044-BC1C-B9007146DECC}"/>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224876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1376" y="367896"/>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Education</a:t>
            </a:r>
          </a:p>
        </p:txBody>
      </p:sp>
      <p:sp>
        <p:nvSpPr>
          <p:cNvPr id="7" name="TextBox 1">
            <a:extLst>
              <a:ext uri="{FF2B5EF4-FFF2-40B4-BE49-F238E27FC236}">
                <a16:creationId xmlns:a16="http://schemas.microsoft.com/office/drawing/2014/main" id="{C4A45FEF-4468-5543-B916-A02DCD53970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9" name="Picture 8">
            <a:extLst>
              <a:ext uri="{FF2B5EF4-FFF2-40B4-BE49-F238E27FC236}">
                <a16:creationId xmlns:a16="http://schemas.microsoft.com/office/drawing/2014/main" id="{D140D718-6201-F347-9400-469381244C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92570"/>
            <a:ext cx="873872" cy="873872"/>
          </a:xfrm>
          <a:prstGeom prst="rect">
            <a:avLst/>
          </a:prstGeom>
        </p:spPr>
      </p:pic>
      <p:sp>
        <p:nvSpPr>
          <p:cNvPr id="10" name="TextBox 9"/>
          <p:cNvSpPr txBox="1"/>
          <p:nvPr/>
        </p:nvSpPr>
        <p:spPr>
          <a:xfrm>
            <a:off x="725835" y="1349659"/>
            <a:ext cx="7987469" cy="4893647"/>
          </a:xfrm>
          <a:prstGeom prst="rect">
            <a:avLst/>
          </a:prstGeom>
          <a:noFill/>
        </p:spPr>
        <p:txBody>
          <a:bodyPr wrap="square" rtlCol="0">
            <a:spAutoFit/>
          </a:bodyPr>
          <a:lstStyle/>
          <a:p>
            <a:r>
              <a:rPr lang="en-US" sz="2400" b="1" dirty="0">
                <a:latin typeface="Century Gothic" panose="020B0502020202020204" pitchFamily="34" charset="0"/>
              </a:rPr>
              <a:t>Recommendation 1.2. </a:t>
            </a:r>
            <a:r>
              <a:rPr lang="en-US" sz="2400" dirty="0">
                <a:latin typeface="Century Gothic" panose="020B0502020202020204" pitchFamily="34" charset="0"/>
              </a:rPr>
              <a:t>Increase number of children served by high-quality early childhood education</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3.1. </a:t>
            </a:r>
            <a:r>
              <a:rPr lang="en-US" sz="2400" dirty="0">
                <a:latin typeface="Century Gothic" panose="020B0502020202020204" pitchFamily="34" charset="0"/>
              </a:rPr>
              <a:t>Increase capacity for secondary and postsecondary career-technical education (vocational training)</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3.2. </a:t>
            </a:r>
            <a:r>
              <a:rPr lang="en-US" sz="2400" dirty="0">
                <a:latin typeface="Century Gothic" panose="020B0502020202020204" pitchFamily="34" charset="0"/>
              </a:rPr>
              <a:t>Increase participation of high school students in career-technical education, such as by allowing students attend Ohio Technical Centers through College Credit Plus</a:t>
            </a:r>
          </a:p>
          <a:p>
            <a:pPr marL="285750" indent="-285750">
              <a:buFont typeface="Arial" panose="020B0604020202020204" pitchFamily="34" charset="0"/>
              <a:buChar char="•"/>
            </a:pPr>
            <a:endParaRPr lang="en-US" sz="2400" dirty="0">
              <a:latin typeface="Century Gothic" panose="020B0502020202020204" pitchFamily="34" charset="0"/>
            </a:endParaRPr>
          </a:p>
          <a:p>
            <a:endParaRPr lang="en-US" sz="2400" dirty="0">
              <a:latin typeface="Century Gothic" panose="020B0502020202020204" pitchFamily="34" charset="0"/>
            </a:endParaRPr>
          </a:p>
        </p:txBody>
      </p:sp>
    </p:spTree>
    <p:extLst>
      <p:ext uri="{BB962C8B-B14F-4D97-AF65-F5344CB8AC3E}">
        <p14:creationId xmlns:p14="http://schemas.microsoft.com/office/powerpoint/2010/main" val="280532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95400"/>
            <a:ext cx="8991036" cy="3733800"/>
          </a:xfrm>
          <a:prstGeom prst="rect">
            <a:avLst/>
          </a:prstGeom>
        </p:spPr>
      </p:pic>
      <p:sp>
        <p:nvSpPr>
          <p:cNvPr id="4" name="TextBox 3"/>
          <p:cNvSpPr txBox="1"/>
          <p:nvPr/>
        </p:nvSpPr>
        <p:spPr>
          <a:xfrm>
            <a:off x="914400" y="457200"/>
            <a:ext cx="8654970" cy="415498"/>
          </a:xfrm>
          <a:prstGeom prst="rect">
            <a:avLst/>
          </a:prstGeom>
          <a:noFill/>
        </p:spPr>
        <p:txBody>
          <a:bodyPr wrap="square" rtlCol="0">
            <a:spAutoFit/>
          </a:bodyPr>
          <a:lstStyle/>
          <a:p>
            <a:r>
              <a:rPr lang="en-US" sz="2100" b="1" dirty="0">
                <a:solidFill>
                  <a:prstClr val="black"/>
                </a:solidFill>
                <a:latin typeface="Century Gothic" charset="0"/>
                <a:ea typeface="Century Gothic" charset="0"/>
                <a:cs typeface="Century Gothic" charset="0"/>
              </a:rPr>
              <a:t>Employment policy goals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899" y="330041"/>
            <a:ext cx="646734" cy="646734"/>
          </a:xfrm>
          <a:prstGeom prst="rect">
            <a:avLst/>
          </a:prstGeom>
        </p:spPr>
      </p:pic>
      <p:sp>
        <p:nvSpPr>
          <p:cNvPr id="5" name="TextBox 1">
            <a:extLst>
              <a:ext uri="{FF2B5EF4-FFF2-40B4-BE49-F238E27FC236}">
                <a16:creationId xmlns:a16="http://schemas.microsoft.com/office/drawing/2014/main" id="{2FD62DBA-9BC9-C244-8F0D-0EF4513BCB3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65584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397959"/>
            <a:ext cx="8305800" cy="523220"/>
          </a:xfrm>
          <a:prstGeom prst="rect">
            <a:avLst/>
          </a:prstGeom>
          <a:noFill/>
        </p:spPr>
        <p:txBody>
          <a:bodyPr wrap="square" rtlCol="0">
            <a:spAutoFit/>
          </a:bodyPr>
          <a:lstStyle/>
          <a:p>
            <a:r>
              <a:rPr lang="en-US" sz="2800" b="1" dirty="0">
                <a:latin typeface="Century Gothic" panose="020B0502020202020204" pitchFamily="34" charset="0"/>
              </a:rPr>
              <a:t>Recommendation examples: Employment</a:t>
            </a:r>
          </a:p>
        </p:txBody>
      </p:sp>
      <p:sp>
        <p:nvSpPr>
          <p:cNvPr id="7" name="TextBox 1">
            <a:extLst>
              <a:ext uri="{FF2B5EF4-FFF2-40B4-BE49-F238E27FC236}">
                <a16:creationId xmlns:a16="http://schemas.microsoft.com/office/drawing/2014/main" id="{9EA1837A-28D9-B34B-B85A-15F90CDF330B}"/>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pic>
        <p:nvPicPr>
          <p:cNvPr id="9" name="Picture 8">
            <a:extLst>
              <a:ext uri="{FF2B5EF4-FFF2-40B4-BE49-F238E27FC236}">
                <a16:creationId xmlns:a16="http://schemas.microsoft.com/office/drawing/2014/main" id="{3BB0267E-CC9E-5446-BFF4-70CF6C6AC2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339" y="274507"/>
            <a:ext cx="922020" cy="922020"/>
          </a:xfrm>
          <a:prstGeom prst="rect">
            <a:avLst/>
          </a:prstGeom>
        </p:spPr>
      </p:pic>
      <p:sp>
        <p:nvSpPr>
          <p:cNvPr id="10" name="TextBox 9"/>
          <p:cNvSpPr txBox="1"/>
          <p:nvPr/>
        </p:nvSpPr>
        <p:spPr>
          <a:xfrm>
            <a:off x="381000" y="1447800"/>
            <a:ext cx="7987469" cy="3785652"/>
          </a:xfrm>
          <a:prstGeom prst="rect">
            <a:avLst/>
          </a:prstGeom>
          <a:noFill/>
        </p:spPr>
        <p:txBody>
          <a:bodyPr wrap="square" rtlCol="0">
            <a:spAutoFit/>
          </a:bodyPr>
          <a:lstStyle/>
          <a:p>
            <a:r>
              <a:rPr lang="en-US" sz="2400" b="1" dirty="0">
                <a:latin typeface="Century Gothic" panose="020B0502020202020204" pitchFamily="34" charset="0"/>
              </a:rPr>
              <a:t>Recommendation 1.1. </a:t>
            </a:r>
            <a:r>
              <a:rPr lang="en-US" sz="2400" dirty="0">
                <a:latin typeface="Century Gothic" panose="020B0502020202020204" pitchFamily="34" charset="0"/>
              </a:rPr>
              <a:t>Expand Earned Income Tax Credit (EITC)</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2.1. </a:t>
            </a:r>
            <a:r>
              <a:rPr lang="en-US" sz="2400" dirty="0">
                <a:latin typeface="Century Gothic" panose="020B0502020202020204" pitchFamily="34" charset="0"/>
              </a:rPr>
              <a:t>Occupational licensing reform (SB 129)</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5.2. </a:t>
            </a:r>
            <a:r>
              <a:rPr lang="en-US" sz="2400" dirty="0">
                <a:latin typeface="Century Gothic" panose="020B0502020202020204" pitchFamily="34" charset="0"/>
              </a:rPr>
              <a:t>Consider employer’s record with Ohio Civil Rights Commission (OCRC) when determining tax incentives and assess fees on employers with regular complaints to OCRC</a:t>
            </a:r>
          </a:p>
        </p:txBody>
      </p:sp>
    </p:spTree>
    <p:extLst>
      <p:ext uri="{BB962C8B-B14F-4D97-AF65-F5344CB8AC3E}">
        <p14:creationId xmlns:p14="http://schemas.microsoft.com/office/powerpoint/2010/main" val="28053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3C9136-DD13-B147-BF0B-0B777B80A207}"/>
              </a:ext>
            </a:extLst>
          </p:cNvPr>
          <p:cNvPicPr>
            <a:picLocks noChangeAspect="1"/>
          </p:cNvPicPr>
          <p:nvPr/>
        </p:nvPicPr>
        <p:blipFill>
          <a:blip r:embed="rId2"/>
          <a:stretch>
            <a:fillRect/>
          </a:stretch>
        </p:blipFill>
        <p:spPr>
          <a:xfrm>
            <a:off x="-36444" y="1752600"/>
            <a:ext cx="9180443" cy="4822051"/>
          </a:xfrm>
          <a:prstGeom prst="rect">
            <a:avLst/>
          </a:prstGeom>
        </p:spPr>
      </p:pic>
      <p:sp>
        <p:nvSpPr>
          <p:cNvPr id="2" name="Title 1"/>
          <p:cNvSpPr>
            <a:spLocks noGrp="1"/>
          </p:cNvSpPr>
          <p:nvPr>
            <p:ph type="title"/>
          </p:nvPr>
        </p:nvSpPr>
        <p:spPr>
          <a:xfrm>
            <a:off x="0" y="274638"/>
            <a:ext cx="9144000" cy="1143000"/>
          </a:xfrm>
        </p:spPr>
        <p:txBody>
          <a:bodyPr>
            <a:noAutofit/>
          </a:bodyPr>
          <a:lstStyle/>
          <a:p>
            <a:r>
              <a:rPr lang="en-US" b="1" dirty="0">
                <a:latin typeface="Century Gothic" panose="020B0502020202020204" pitchFamily="34" charset="0"/>
              </a:rPr>
              <a:t>Policy change starting points </a:t>
            </a:r>
            <a:r>
              <a:rPr lang="en-US" sz="2800" dirty="0">
                <a:latin typeface="Century Gothic" panose="020B0502020202020204" pitchFamily="34" charset="0"/>
              </a:rPr>
              <a:t>Recommendation examples</a:t>
            </a:r>
            <a:endParaRPr lang="en-US" sz="3600" dirty="0">
              <a:latin typeface="Century Gothic" panose="020B0502020202020204" pitchFamily="34" charset="0"/>
            </a:endParaRPr>
          </a:p>
        </p:txBody>
      </p:sp>
      <p:sp>
        <p:nvSpPr>
          <p:cNvPr id="3" name="Content Placeholder 2"/>
          <p:cNvSpPr>
            <a:spLocks noGrp="1"/>
          </p:cNvSpPr>
          <p:nvPr>
            <p:ph idx="1"/>
          </p:nvPr>
        </p:nvSpPr>
        <p:spPr>
          <a:xfrm>
            <a:off x="1659835" y="5447489"/>
            <a:ext cx="6629400" cy="671874"/>
          </a:xfrm>
        </p:spPr>
        <p:txBody>
          <a:bodyPr>
            <a:normAutofit fontScale="85000" lnSpcReduction="20000"/>
          </a:bodyPr>
          <a:lstStyle/>
          <a:p>
            <a:pPr marL="0" indent="0">
              <a:buNone/>
            </a:pPr>
            <a:r>
              <a:rPr lang="en-US" sz="2600" dirty="0">
                <a:solidFill>
                  <a:schemeClr val="bg1"/>
                </a:solidFill>
                <a:latin typeface="Century Gothic" panose="020B0502020202020204" pitchFamily="34" charset="0"/>
              </a:rPr>
              <a:t>Delay criminal background checks and other changes to help families get rental housing</a:t>
            </a:r>
          </a:p>
          <a:p>
            <a:endParaRPr lang="en-US" dirty="0"/>
          </a:p>
        </p:txBody>
      </p:sp>
      <p:sp>
        <p:nvSpPr>
          <p:cNvPr id="9" name="TextBox 8">
            <a:extLst>
              <a:ext uri="{FF2B5EF4-FFF2-40B4-BE49-F238E27FC236}">
                <a16:creationId xmlns:a16="http://schemas.microsoft.com/office/drawing/2014/main" id="{FA8AA69E-8BC6-1341-B925-CBB3CEC97183}"/>
              </a:ext>
            </a:extLst>
          </p:cNvPr>
          <p:cNvSpPr txBox="1"/>
          <p:nvPr/>
        </p:nvSpPr>
        <p:spPr>
          <a:xfrm>
            <a:off x="1659835" y="1845011"/>
            <a:ext cx="7162800" cy="1477328"/>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Community service in lieu of driver’s license reinstatement fee (SB 160) and other changes to maintain driver’s licenses</a:t>
            </a:r>
          </a:p>
          <a:p>
            <a:endParaRPr lang="en-US" dirty="0"/>
          </a:p>
        </p:txBody>
      </p:sp>
      <p:sp>
        <p:nvSpPr>
          <p:cNvPr id="10" name="TextBox 9">
            <a:extLst>
              <a:ext uri="{FF2B5EF4-FFF2-40B4-BE49-F238E27FC236}">
                <a16:creationId xmlns:a16="http://schemas.microsoft.com/office/drawing/2014/main" id="{979C2615-A712-984A-872F-784FC9D9DFA8}"/>
              </a:ext>
            </a:extLst>
          </p:cNvPr>
          <p:cNvSpPr txBox="1"/>
          <p:nvPr/>
        </p:nvSpPr>
        <p:spPr>
          <a:xfrm>
            <a:off x="1636644" y="3877750"/>
            <a:ext cx="7467600"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Occupational licensing reform (SB 129)</a:t>
            </a:r>
          </a:p>
        </p:txBody>
      </p:sp>
      <p:sp>
        <p:nvSpPr>
          <p:cNvPr id="7" name="TextBox 1">
            <a:extLst>
              <a:ext uri="{FF2B5EF4-FFF2-40B4-BE49-F238E27FC236}">
                <a16:creationId xmlns:a16="http://schemas.microsoft.com/office/drawing/2014/main" id="{BF41D03C-0DE1-C04E-9A0B-C040FCE26520}"/>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749553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381000"/>
            <a:ext cx="8305800" cy="1077218"/>
          </a:xfrm>
          <a:prstGeom prst="rect">
            <a:avLst/>
          </a:prstGeom>
          <a:noFill/>
        </p:spPr>
        <p:txBody>
          <a:bodyPr wrap="square" rtlCol="0">
            <a:spAutoFit/>
          </a:bodyPr>
          <a:lstStyle/>
          <a:p>
            <a:r>
              <a:rPr lang="en-US" sz="3200" b="1" dirty="0">
                <a:latin typeface="Century Gothic" panose="020B0502020202020204" pitchFamily="34" charset="0"/>
              </a:rPr>
              <a:t>Recommendation examples: </a:t>
            </a:r>
          </a:p>
          <a:p>
            <a:r>
              <a:rPr lang="en-US" sz="3200" b="1" dirty="0">
                <a:latin typeface="Century Gothic" panose="020B0502020202020204" pitchFamily="34" charset="0"/>
              </a:rPr>
              <a:t>Cross-cutting</a:t>
            </a:r>
          </a:p>
        </p:txBody>
      </p:sp>
      <p:sp>
        <p:nvSpPr>
          <p:cNvPr id="6" name="TextBox 1">
            <a:extLst>
              <a:ext uri="{FF2B5EF4-FFF2-40B4-BE49-F238E27FC236}">
                <a16:creationId xmlns:a16="http://schemas.microsoft.com/office/drawing/2014/main" id="{CA52A60D-3F7C-D143-B656-1C5F1178ABF8}"/>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
        <p:nvSpPr>
          <p:cNvPr id="7" name="TextBox 6"/>
          <p:cNvSpPr txBox="1"/>
          <p:nvPr/>
        </p:nvSpPr>
        <p:spPr>
          <a:xfrm>
            <a:off x="381000" y="1905000"/>
            <a:ext cx="7987469" cy="2677656"/>
          </a:xfrm>
          <a:prstGeom prst="rect">
            <a:avLst/>
          </a:prstGeom>
          <a:noFill/>
        </p:spPr>
        <p:txBody>
          <a:bodyPr wrap="square" rtlCol="0">
            <a:spAutoFit/>
          </a:bodyPr>
          <a:lstStyle/>
          <a:p>
            <a:r>
              <a:rPr lang="en-US" sz="2400" b="1" dirty="0">
                <a:latin typeface="Century Gothic" panose="020B0502020202020204" pitchFamily="34" charset="0"/>
              </a:rPr>
              <a:t>Recommendation 1. </a:t>
            </a:r>
            <a:r>
              <a:rPr lang="en-US" sz="2400" dirty="0">
                <a:latin typeface="Century Gothic" panose="020B0502020202020204" pitchFamily="34" charset="0"/>
              </a:rPr>
              <a:t>Monitor and evaluate implementation of the recommendations in this report</a:t>
            </a:r>
          </a:p>
          <a:p>
            <a:endParaRPr lang="en-US" sz="2400" dirty="0">
              <a:latin typeface="Century Gothic" panose="020B0502020202020204" pitchFamily="34" charset="0"/>
            </a:endParaRPr>
          </a:p>
          <a:p>
            <a:r>
              <a:rPr lang="en-US" sz="2400" b="1" dirty="0">
                <a:latin typeface="Century Gothic" panose="020B0502020202020204" pitchFamily="34" charset="0"/>
              </a:rPr>
              <a:t>Recommendation 5. </a:t>
            </a:r>
            <a:r>
              <a:rPr lang="en-US" sz="2400" dirty="0">
                <a:latin typeface="Century Gothic" panose="020B0502020202020204" pitchFamily="34" charset="0"/>
              </a:rPr>
              <a:t>Coordinate, collaborate and evaluate, including data to track disparities and inequities</a:t>
            </a:r>
          </a:p>
        </p:txBody>
      </p:sp>
    </p:spTree>
    <p:extLst>
      <p:ext uri="{BB962C8B-B14F-4D97-AF65-F5344CB8AC3E}">
        <p14:creationId xmlns:p14="http://schemas.microsoft.com/office/powerpoint/2010/main" val="4028612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2308883"/>
            <a:ext cx="8458200" cy="3416320"/>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Prioritize housing and employment</a:t>
            </a:r>
          </a:p>
          <a:p>
            <a:pPr marL="214313" indent="-214313">
              <a:buFont typeface="Arial" charset="0"/>
              <a:buChar char="•"/>
            </a:pPr>
            <a:r>
              <a:rPr lang="en-US" sz="2400" dirty="0">
                <a:solidFill>
                  <a:schemeClr val="bg1"/>
                </a:solidFill>
                <a:latin typeface="Century Gothic" charset="0"/>
              </a:rPr>
              <a:t>Connect the disconnected</a:t>
            </a:r>
          </a:p>
          <a:p>
            <a:pPr marL="214313" indent="-214313">
              <a:buFont typeface="Arial" charset="0"/>
              <a:buChar char="•"/>
            </a:pPr>
            <a:r>
              <a:rPr lang="en-US" sz="2400" dirty="0">
                <a:solidFill>
                  <a:schemeClr val="bg1"/>
                </a:solidFill>
                <a:latin typeface="Century Gothic" charset="0"/>
              </a:rPr>
              <a:t>Ensure all children have the opportunity to thrive</a:t>
            </a:r>
          </a:p>
          <a:p>
            <a:pPr marL="214313" indent="-214313">
              <a:buFont typeface="Arial" charset="0"/>
              <a:buChar char="•"/>
            </a:pPr>
            <a:r>
              <a:rPr lang="en-US" sz="2400" dirty="0">
                <a:solidFill>
                  <a:schemeClr val="bg1"/>
                </a:solidFill>
                <a:latin typeface="Century Gothic" charset="0"/>
              </a:rPr>
              <a:t>Acknowledge and address the roles of racism, discrimination, violence and toxic stress</a:t>
            </a:r>
          </a:p>
          <a:p>
            <a:pPr marL="214313" indent="-214313">
              <a:buFont typeface="Arial" charset="0"/>
              <a:buChar char="•"/>
            </a:pPr>
            <a:r>
              <a:rPr lang="en-US" sz="2400" dirty="0">
                <a:solidFill>
                  <a:schemeClr val="bg1"/>
                </a:solidFill>
                <a:latin typeface="Century Gothic" charset="0"/>
              </a:rPr>
              <a:t>Innovate, leverage public-private partnerships and join forces across sectors</a:t>
            </a:r>
          </a:p>
          <a:p>
            <a:pPr marL="214313" indent="-214313">
              <a:buFont typeface="Arial" charset="0"/>
              <a:buChar char="•"/>
            </a:pPr>
            <a:r>
              <a:rPr lang="en-US" sz="2400" dirty="0">
                <a:solidFill>
                  <a:schemeClr val="bg1"/>
                </a:solidFill>
                <a:latin typeface="Century Gothic" charset="0"/>
              </a:rPr>
              <a:t>Coordinate, collaborate, monitor and evaluate</a:t>
            </a:r>
          </a:p>
          <a:p>
            <a:pPr marL="214313" indent="-214313">
              <a:buFont typeface="Arial" charset="0"/>
              <a:buChar char="•"/>
            </a:pPr>
            <a:r>
              <a:rPr lang="en-US" sz="2400" dirty="0">
                <a:solidFill>
                  <a:schemeClr val="bg1"/>
                </a:solidFill>
                <a:latin typeface="Century Gothic" charset="0"/>
              </a:rPr>
              <a:t>Balance short-term fixes with longer-term change</a:t>
            </a: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themes for improving community conditions</a:t>
            </a:r>
          </a:p>
        </p:txBody>
      </p:sp>
      <p:sp>
        <p:nvSpPr>
          <p:cNvPr id="6" name="TextBox 1">
            <a:extLst>
              <a:ext uri="{FF2B5EF4-FFF2-40B4-BE49-F238E27FC236}">
                <a16:creationId xmlns:a16="http://schemas.microsoft.com/office/drawing/2014/main" id="{6CBE2AD1-88BF-F344-A371-1D9ED32E9473}"/>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976267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C40057-8F5A-C343-83A6-91F7E43E30F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150233"/>
            <a:ext cx="8458200" cy="5016758"/>
          </a:xfrm>
          <a:prstGeom prst="rect">
            <a:avLst/>
          </a:prstGeom>
        </p:spPr>
        <p:txBody>
          <a:bodyPr wrap="square">
            <a:spAutoFit/>
          </a:bodyPr>
          <a:lstStyle/>
          <a:p>
            <a:pPr marL="457200" indent="-457200">
              <a:buFont typeface="+mj-lt"/>
              <a:buAutoNum type="arabicPeriod"/>
            </a:pPr>
            <a:r>
              <a:rPr lang="en-US" sz="4000" b="1" dirty="0">
                <a:solidFill>
                  <a:schemeClr val="bg1"/>
                </a:solidFill>
                <a:latin typeface="Century Gothic" charset="0"/>
              </a:rPr>
              <a:t>Troubling trends</a:t>
            </a:r>
          </a:p>
          <a:p>
            <a:pPr marL="457200" indent="-457200">
              <a:buFont typeface="+mj-lt"/>
              <a:buAutoNum type="arabicPeriod"/>
            </a:pPr>
            <a:r>
              <a:rPr lang="en-US" sz="4000" b="1" dirty="0">
                <a:solidFill>
                  <a:schemeClr val="bg1"/>
                </a:solidFill>
                <a:latin typeface="Century Gothic" charset="0"/>
              </a:rPr>
              <a:t>Troubling disparities</a:t>
            </a:r>
          </a:p>
          <a:p>
            <a:pPr marL="457200" indent="-457200">
              <a:buFont typeface="+mj-lt"/>
              <a:buAutoNum type="arabicPeriod"/>
            </a:pPr>
            <a:r>
              <a:rPr lang="en-US" sz="4000" b="1" dirty="0">
                <a:solidFill>
                  <a:schemeClr val="bg1"/>
                </a:solidFill>
                <a:latin typeface="Century Gothic" charset="0"/>
              </a:rPr>
              <a:t>Access to care is necessary, but not sufficient</a:t>
            </a:r>
          </a:p>
          <a:p>
            <a:pPr marL="457200" indent="-457200">
              <a:buFont typeface="+mj-lt"/>
              <a:buAutoNum type="arabicPeriod"/>
            </a:pPr>
            <a:r>
              <a:rPr lang="en-US" sz="4000" b="1" dirty="0">
                <a:solidFill>
                  <a:schemeClr val="bg1"/>
                </a:solidFill>
                <a:latin typeface="Century Gothic" charset="0"/>
              </a:rPr>
              <a:t>Community conditions are challenging for risk groups</a:t>
            </a:r>
          </a:p>
          <a:p>
            <a:pPr marL="457200" indent="-457200">
              <a:buFont typeface="+mj-lt"/>
              <a:buAutoNum type="arabicPeriod"/>
            </a:pPr>
            <a:r>
              <a:rPr lang="en-US" sz="4000" b="1" dirty="0">
                <a:solidFill>
                  <a:schemeClr val="bg1"/>
                </a:solidFill>
                <a:latin typeface="Century Gothic" charset="0"/>
              </a:rPr>
              <a:t>Policymakers have many options</a:t>
            </a: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Key findings</a:t>
            </a:r>
          </a:p>
        </p:txBody>
      </p:sp>
      <p:sp>
        <p:nvSpPr>
          <p:cNvPr id="6" name="TextBox 1">
            <a:extLst>
              <a:ext uri="{FF2B5EF4-FFF2-40B4-BE49-F238E27FC236}">
                <a16:creationId xmlns:a16="http://schemas.microsoft.com/office/drawing/2014/main" id="{E6D8CD92-186C-B248-B6C0-2B4F15AB2DA1}"/>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707318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64D07-3A11-C84D-9F32-92DEC67C5537}"/>
              </a:ext>
            </a:extLst>
          </p:cNvPr>
          <p:cNvPicPr>
            <a:picLocks noChangeAspect="1"/>
          </p:cNvPicPr>
          <p:nvPr/>
        </p:nvPicPr>
        <p:blipFill>
          <a:blip r:embed="rId2"/>
          <a:stretch>
            <a:fillRect/>
          </a:stretch>
        </p:blipFill>
        <p:spPr>
          <a:xfrm>
            <a:off x="381000" y="708670"/>
            <a:ext cx="2597764" cy="5502275"/>
          </a:xfrm>
          <a:prstGeom prst="rect">
            <a:avLst/>
          </a:prstGeom>
        </p:spPr>
      </p:pic>
      <p:sp>
        <p:nvSpPr>
          <p:cNvPr id="5" name="TextBox 4">
            <a:extLst>
              <a:ext uri="{FF2B5EF4-FFF2-40B4-BE49-F238E27FC236}">
                <a16:creationId xmlns:a16="http://schemas.microsoft.com/office/drawing/2014/main" id="{06FCCB31-AB8C-C540-8DC8-523060EBD91F}"/>
              </a:ext>
            </a:extLst>
          </p:cNvPr>
          <p:cNvSpPr txBox="1"/>
          <p:nvPr/>
        </p:nvSpPr>
        <p:spPr>
          <a:xfrm>
            <a:off x="304800" y="170805"/>
            <a:ext cx="8763000" cy="461665"/>
          </a:xfrm>
          <a:prstGeom prst="rect">
            <a:avLst/>
          </a:prstGeom>
          <a:noFill/>
        </p:spPr>
        <p:txBody>
          <a:bodyPr wrap="square" rtlCol="0">
            <a:spAutoFit/>
          </a:bodyPr>
          <a:lstStyle/>
          <a:p>
            <a:r>
              <a:rPr lang="en-US" sz="2400" b="1" dirty="0">
                <a:latin typeface="Century Gothic" panose="020B0502020202020204" pitchFamily="34" charset="0"/>
              </a:rPr>
              <a:t>How local communities can use the recommendations</a:t>
            </a:r>
          </a:p>
        </p:txBody>
      </p:sp>
      <p:sp>
        <p:nvSpPr>
          <p:cNvPr id="6" name="TextBox 5">
            <a:extLst>
              <a:ext uri="{FF2B5EF4-FFF2-40B4-BE49-F238E27FC236}">
                <a16:creationId xmlns:a16="http://schemas.microsoft.com/office/drawing/2014/main" id="{A392E49A-527D-C243-A776-EA29FFA79921}"/>
              </a:ext>
            </a:extLst>
          </p:cNvPr>
          <p:cNvSpPr txBox="1"/>
          <p:nvPr/>
        </p:nvSpPr>
        <p:spPr>
          <a:xfrm>
            <a:off x="3245464" y="708670"/>
            <a:ext cx="5441336" cy="923330"/>
          </a:xfrm>
          <a:prstGeom prst="rect">
            <a:avLst/>
          </a:prstGeom>
          <a:noFill/>
        </p:spPr>
        <p:txBody>
          <a:bodyPr wrap="square" rtlCol="0">
            <a:spAutoFit/>
          </a:bodyPr>
          <a:lstStyle/>
          <a:p>
            <a:r>
              <a:rPr lang="en-US" b="1" i="1" dirty="0">
                <a:latin typeface="Century Gothic" panose="020B0502020202020204" pitchFamily="34" charset="0"/>
              </a:rPr>
              <a:t>Which topic(s) have the most unmet need for infant mortality priority populations in your community?</a:t>
            </a:r>
          </a:p>
        </p:txBody>
      </p:sp>
      <p:sp>
        <p:nvSpPr>
          <p:cNvPr id="7" name="TextBox 6">
            <a:extLst>
              <a:ext uri="{FF2B5EF4-FFF2-40B4-BE49-F238E27FC236}">
                <a16:creationId xmlns:a16="http://schemas.microsoft.com/office/drawing/2014/main" id="{FF42E4C0-3B1B-8349-9215-BF720822BC9D}"/>
              </a:ext>
            </a:extLst>
          </p:cNvPr>
          <p:cNvSpPr txBox="1"/>
          <p:nvPr/>
        </p:nvSpPr>
        <p:spPr>
          <a:xfrm>
            <a:off x="3245464" y="2825368"/>
            <a:ext cx="5441336" cy="646331"/>
          </a:xfrm>
          <a:prstGeom prst="rect">
            <a:avLst/>
          </a:prstGeom>
          <a:noFill/>
        </p:spPr>
        <p:txBody>
          <a:bodyPr wrap="square" rtlCol="0">
            <a:spAutoFit/>
          </a:bodyPr>
          <a:lstStyle/>
          <a:p>
            <a:r>
              <a:rPr lang="en-US" b="1" i="1" dirty="0">
                <a:latin typeface="Century Gothic" panose="020B0502020202020204" pitchFamily="34" charset="0"/>
              </a:rPr>
              <a:t>Select small number of goals within relevant topic(s)</a:t>
            </a:r>
          </a:p>
        </p:txBody>
      </p:sp>
      <p:sp>
        <p:nvSpPr>
          <p:cNvPr id="8" name="TextBox 7">
            <a:extLst>
              <a:ext uri="{FF2B5EF4-FFF2-40B4-BE49-F238E27FC236}">
                <a16:creationId xmlns:a16="http://schemas.microsoft.com/office/drawing/2014/main" id="{7543C883-AC64-4D41-AB8C-F38359E3E212}"/>
              </a:ext>
            </a:extLst>
          </p:cNvPr>
          <p:cNvSpPr txBox="1"/>
          <p:nvPr/>
        </p:nvSpPr>
        <p:spPr>
          <a:xfrm>
            <a:off x="3283564" y="4485873"/>
            <a:ext cx="5441336" cy="1477328"/>
          </a:xfrm>
          <a:prstGeom prst="rect">
            <a:avLst/>
          </a:prstGeom>
          <a:noFill/>
        </p:spPr>
        <p:txBody>
          <a:bodyPr wrap="square" rtlCol="0">
            <a:spAutoFit/>
          </a:bodyPr>
          <a:lstStyle/>
          <a:p>
            <a:pPr marL="285750" indent="-285750">
              <a:buFont typeface="Arial" panose="020B0604020202020204" pitchFamily="34" charset="0"/>
              <a:buChar char="•"/>
            </a:pPr>
            <a:r>
              <a:rPr lang="en-US" b="1" i="1" dirty="0">
                <a:latin typeface="Century Gothic" panose="020B0502020202020204" pitchFamily="34" charset="0"/>
              </a:rPr>
              <a:t>Select relevant state-level recommendations and partner with others to advocate for them</a:t>
            </a:r>
          </a:p>
          <a:p>
            <a:pPr marL="285750" indent="-285750">
              <a:buFont typeface="Arial" panose="020B0604020202020204" pitchFamily="34" charset="0"/>
              <a:buChar char="•"/>
            </a:pPr>
            <a:r>
              <a:rPr lang="en-US" b="1" i="1" dirty="0">
                <a:latin typeface="Century Gothic" panose="020B0502020202020204" pitchFamily="34" charset="0"/>
              </a:rPr>
              <a:t>Select relevant local-level recommendations and partner with others to enact and implement </a:t>
            </a:r>
          </a:p>
        </p:txBody>
      </p:sp>
      <p:sp>
        <p:nvSpPr>
          <p:cNvPr id="9" name="TextBox 1">
            <a:extLst>
              <a:ext uri="{FF2B5EF4-FFF2-40B4-BE49-F238E27FC236}">
                <a16:creationId xmlns:a16="http://schemas.microsoft.com/office/drawing/2014/main" id="{9DBCAD0E-FDEB-FF46-9A0C-C247E18A3672}"/>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32611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27840"/>
            <a:ext cx="8458200" cy="2308324"/>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OCPIM SDOH workgroup</a:t>
            </a:r>
          </a:p>
          <a:p>
            <a:pPr marL="214313" indent="-214313">
              <a:buFont typeface="Arial" charset="0"/>
              <a:buChar char="•"/>
            </a:pPr>
            <a:r>
              <a:rPr lang="en-US" sz="2400" dirty="0">
                <a:solidFill>
                  <a:schemeClr val="bg1"/>
                </a:solidFill>
                <a:latin typeface="Century Gothic" charset="0"/>
              </a:rPr>
              <a:t>ODH COIIN SDOH workgroup</a:t>
            </a:r>
          </a:p>
          <a:p>
            <a:pPr marL="214313" indent="-214313">
              <a:buFont typeface="Arial" charset="0"/>
              <a:buChar char="•"/>
            </a:pPr>
            <a:r>
              <a:rPr lang="en-US" sz="2400" dirty="0">
                <a:solidFill>
                  <a:schemeClr val="bg1"/>
                </a:solidFill>
                <a:latin typeface="Century Gothic" charset="0"/>
              </a:rPr>
              <a:t>Examples from Columbus and Akron</a:t>
            </a: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p:txBody>
      </p:sp>
      <p:sp>
        <p:nvSpPr>
          <p:cNvPr id="4" name="TextBox 3"/>
          <p:cNvSpPr txBox="1"/>
          <p:nvPr/>
        </p:nvSpPr>
        <p:spPr>
          <a:xfrm>
            <a:off x="190500" y="381000"/>
            <a:ext cx="8953500" cy="769441"/>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Next steps</a:t>
            </a:r>
          </a:p>
        </p:txBody>
      </p:sp>
      <p:sp>
        <p:nvSpPr>
          <p:cNvPr id="6" name="TextBox 1">
            <a:extLst>
              <a:ext uri="{FF2B5EF4-FFF2-40B4-BE49-F238E27FC236}">
                <a16:creationId xmlns:a16="http://schemas.microsoft.com/office/drawing/2014/main" id="{CCBEEA1D-D83C-D34B-B83D-1CE6FE327316}"/>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15338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F2C4BB-A04E-A046-B875-BD81B2B50E5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Rectangle 1"/>
          <p:cNvSpPr/>
          <p:nvPr/>
        </p:nvSpPr>
        <p:spPr>
          <a:xfrm>
            <a:off x="190500" y="1927840"/>
            <a:ext cx="8458200" cy="5262979"/>
          </a:xfrm>
          <a:prstGeom prst="rect">
            <a:avLst/>
          </a:prstGeom>
        </p:spPr>
        <p:txBody>
          <a:bodyPr wrap="square">
            <a:spAutoFit/>
          </a:bodyPr>
          <a:lstStyle/>
          <a:p>
            <a:pPr marL="214313" indent="-214313">
              <a:buFont typeface="Arial" charset="0"/>
              <a:buChar char="•"/>
            </a:pPr>
            <a:r>
              <a:rPr lang="en-US" sz="2400" dirty="0">
                <a:solidFill>
                  <a:schemeClr val="bg1"/>
                </a:solidFill>
                <a:latin typeface="Century Gothic" charset="0"/>
              </a:rPr>
              <a:t>Support or introduce legislation that aligns with recommendations</a:t>
            </a:r>
          </a:p>
          <a:p>
            <a:pPr marL="214313" indent="-214313">
              <a:buFont typeface="Arial" charset="0"/>
              <a:buChar char="•"/>
            </a:pPr>
            <a:r>
              <a:rPr lang="en-US" sz="2400" dirty="0">
                <a:solidFill>
                  <a:schemeClr val="bg1"/>
                </a:solidFill>
                <a:latin typeface="Century Gothic" charset="0"/>
              </a:rPr>
              <a:t>Reach out to colleagues with interest in improving housing, transportation, education and employment  to find common interests</a:t>
            </a:r>
          </a:p>
          <a:p>
            <a:pPr marL="214313" indent="-214313">
              <a:buFont typeface="Arial" charset="0"/>
              <a:buChar char="•"/>
            </a:pPr>
            <a:r>
              <a:rPr lang="en-US" sz="2400" dirty="0">
                <a:solidFill>
                  <a:schemeClr val="bg1"/>
                </a:solidFill>
                <a:latin typeface="Century Gothic" charset="0"/>
              </a:rPr>
              <a:t>Encourage state agencies to incorporate recommendations into RFPs for state-funded programs</a:t>
            </a:r>
          </a:p>
          <a:p>
            <a:pPr marL="214313" indent="-214313">
              <a:buFont typeface="Arial" charset="0"/>
              <a:buChar char="•"/>
            </a:pPr>
            <a:r>
              <a:rPr lang="en-US" sz="2400" dirty="0">
                <a:solidFill>
                  <a:schemeClr val="bg1"/>
                </a:solidFill>
                <a:latin typeface="Century Gothic" charset="0"/>
              </a:rPr>
              <a:t>Gather and disseminate real-life stories from your district </a:t>
            </a:r>
          </a:p>
          <a:p>
            <a:pPr marL="214313" indent="-214313">
              <a:buFont typeface="Arial" charset="0"/>
              <a:buChar char="•"/>
            </a:pPr>
            <a:r>
              <a:rPr lang="en-US" sz="2400" dirty="0">
                <a:solidFill>
                  <a:schemeClr val="bg1"/>
                </a:solidFill>
                <a:latin typeface="Century Gothic" charset="0"/>
              </a:rPr>
              <a:t>Write an op </a:t>
            </a:r>
            <a:r>
              <a:rPr lang="en-US" sz="2400" dirty="0" err="1">
                <a:solidFill>
                  <a:schemeClr val="bg1"/>
                </a:solidFill>
                <a:latin typeface="Century Gothic" charset="0"/>
              </a:rPr>
              <a:t>ed</a:t>
            </a:r>
            <a:r>
              <a:rPr lang="en-US" sz="2400" dirty="0">
                <a:solidFill>
                  <a:schemeClr val="bg1"/>
                </a:solidFill>
                <a:latin typeface="Century Gothic" charset="0"/>
              </a:rPr>
              <a:t> or letter to the editor in your local newspaper</a:t>
            </a: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a:p>
            <a:pPr marL="214313" indent="-214313">
              <a:buFont typeface="Arial" charset="0"/>
              <a:buChar char="•"/>
            </a:pPr>
            <a:endParaRPr lang="en-US" sz="2400" dirty="0">
              <a:solidFill>
                <a:schemeClr val="bg1"/>
              </a:solidFill>
              <a:latin typeface="Century Gothic" charset="0"/>
            </a:endParaRPr>
          </a:p>
        </p:txBody>
      </p:sp>
      <p:sp>
        <p:nvSpPr>
          <p:cNvPr id="4" name="TextBox 3"/>
          <p:cNvSpPr txBox="1"/>
          <p:nvPr/>
        </p:nvSpPr>
        <p:spPr>
          <a:xfrm>
            <a:off x="190500" y="381000"/>
            <a:ext cx="8953500" cy="1446550"/>
          </a:xfrm>
          <a:prstGeom prst="rect">
            <a:avLst/>
          </a:prstGeom>
          <a:noFill/>
        </p:spPr>
        <p:txBody>
          <a:bodyPr wrap="square" rtlCol="0">
            <a:spAutoFit/>
          </a:bodyPr>
          <a:lstStyle/>
          <a:p>
            <a:r>
              <a:rPr lang="en-US" sz="4400" b="1" dirty="0">
                <a:solidFill>
                  <a:srgbClr val="B1C9E8"/>
                </a:solidFill>
                <a:latin typeface="Century Gothic" charset="0"/>
                <a:ea typeface="Century Gothic" charset="0"/>
                <a:cs typeface="Century Gothic" charset="0"/>
              </a:rPr>
              <a:t>Ways to get the word out and motivate action</a:t>
            </a:r>
          </a:p>
        </p:txBody>
      </p:sp>
      <p:sp>
        <p:nvSpPr>
          <p:cNvPr id="6" name="TextBox 1">
            <a:extLst>
              <a:ext uri="{FF2B5EF4-FFF2-40B4-BE49-F238E27FC236}">
                <a16:creationId xmlns:a16="http://schemas.microsoft.com/office/drawing/2014/main" id="{CCBEEA1D-D83C-D34B-B83D-1CE6FE327316}"/>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66124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2ACCE3-EA18-B140-9320-0F07155948E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5410200"/>
          </a:xfrm>
        </p:spPr>
        <p:txBody>
          <a:bodyPr>
            <a:normAutofit/>
          </a:bodyPr>
          <a:lstStyle/>
          <a:p>
            <a:r>
              <a:rPr lang="en-US" b="1" dirty="0">
                <a:solidFill>
                  <a:schemeClr val="bg1"/>
                </a:solidFill>
                <a:latin typeface="Century Gothic" panose="020B0502020202020204" pitchFamily="34" charset="0"/>
              </a:rPr>
              <a:t>Improvement is possible.</a:t>
            </a: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46</a:t>
            </a:fld>
            <a:endParaRPr lang="en-US" b="1" dirty="0">
              <a:solidFill>
                <a:prstClr val="white"/>
              </a:solidFill>
              <a:latin typeface="Century Gothic" panose="020B0502020202020204" pitchFamily="34" charset="0"/>
            </a:endParaRPr>
          </a:p>
        </p:txBody>
      </p:sp>
      <p:sp>
        <p:nvSpPr>
          <p:cNvPr id="6" name="TextBox 1">
            <a:extLst>
              <a:ext uri="{FF2B5EF4-FFF2-40B4-BE49-F238E27FC236}">
                <a16:creationId xmlns:a16="http://schemas.microsoft.com/office/drawing/2014/main" id="{80B5487B-D076-4642-AA28-6C9E6FE388B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881156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0D8F09-DB3C-D84C-8AA0-73A887A89E64}"/>
              </a:ext>
            </a:extLst>
          </p:cNvPr>
          <p:cNvSpPr txBox="1"/>
          <p:nvPr/>
        </p:nvSpPr>
        <p:spPr>
          <a:xfrm>
            <a:off x="-34926" y="0"/>
            <a:ext cx="9178925" cy="6858000"/>
          </a:xfrm>
          <a:prstGeom prst="rect">
            <a:avLst/>
          </a:prstGeom>
          <a:solidFill>
            <a:srgbClr val="003366"/>
          </a:solidFill>
        </p:spPr>
        <p:txBody>
          <a:bodyPr wrap="square" rtlCol="0">
            <a:spAutoFit/>
          </a:bodyPr>
          <a:lstStyle/>
          <a:p>
            <a:endParaRPr lang="en-US">
              <a:solidFill>
                <a:prstClr val="black"/>
              </a:solidFill>
            </a:endParaRPr>
          </a:p>
        </p:txBody>
      </p:sp>
      <p:sp>
        <p:nvSpPr>
          <p:cNvPr id="40963" name="Rectangle 3"/>
          <p:cNvSpPr>
            <a:spLocks noGrp="1" noChangeArrowheads="1"/>
          </p:cNvSpPr>
          <p:nvPr>
            <p:ph type="title"/>
          </p:nvPr>
        </p:nvSpPr>
        <p:spPr>
          <a:xfrm>
            <a:off x="0" y="774700"/>
            <a:ext cx="9144000" cy="731838"/>
          </a:xfrm>
        </p:spPr>
        <p:txBody>
          <a:bodyPr>
            <a:normAutofit fontScale="90000"/>
          </a:bodyPr>
          <a:lstStyle/>
          <a:p>
            <a:pPr>
              <a:defRPr/>
            </a:pPr>
            <a:r>
              <a:rPr lang="en-US" altLang="en-US" b="1" dirty="0">
                <a:solidFill>
                  <a:srgbClr val="B1C9E8"/>
                </a:solidFill>
                <a:latin typeface="Century Gothic" pitchFamily="34" charset="0"/>
              </a:rPr>
              <a:t>Contact</a:t>
            </a:r>
          </a:p>
        </p:txBody>
      </p:sp>
      <p:sp>
        <p:nvSpPr>
          <p:cNvPr id="157700" name="TextBox 1"/>
          <p:cNvSpPr txBox="1">
            <a:spLocks noChangeArrowheads="1"/>
          </p:cNvSpPr>
          <p:nvPr/>
        </p:nvSpPr>
        <p:spPr bwMode="auto">
          <a:xfrm>
            <a:off x="0" y="65024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solidFill>
                <a:srgbClr val="000000"/>
              </a:solidFill>
              <a:latin typeface="Century Gothic" pitchFamily="34" charset="0"/>
            </a:endParaRPr>
          </a:p>
          <a:p>
            <a:pPr algn="ctr" defTabSz="914400" eaLnBrk="1" hangingPunct="1">
              <a:spcBef>
                <a:spcPct val="0"/>
              </a:spcBef>
              <a:buFontTx/>
              <a:buNone/>
            </a:pPr>
            <a:r>
              <a:rPr lang="en-US" altLang="en-US" sz="800" dirty="0">
                <a:solidFill>
                  <a:schemeClr val="bg1"/>
                </a:solidFill>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solidFill>
                <a:srgbClr val="000000"/>
              </a:solidFill>
              <a:latin typeface="Century Gothic" pitchFamily="34" charset="0"/>
            </a:endParaRPr>
          </a:p>
        </p:txBody>
      </p:sp>
      <p:sp>
        <p:nvSpPr>
          <p:cNvPr id="157702" name="Rectangle 4"/>
          <p:cNvSpPr>
            <a:spLocks noGrp="1" noChangeArrowheads="1"/>
          </p:cNvSpPr>
          <p:nvPr>
            <p:ph type="body" idx="1"/>
          </p:nvPr>
        </p:nvSpPr>
        <p:spPr>
          <a:xfrm>
            <a:off x="31376" y="1506538"/>
            <a:ext cx="9067800" cy="4191000"/>
          </a:xfrm>
        </p:spPr>
        <p:txBody>
          <a:bodyPr>
            <a:normAutofit/>
          </a:bodyPr>
          <a:lstStyle/>
          <a:p>
            <a:pPr algn="ctr">
              <a:buFontTx/>
              <a:buNone/>
            </a:pPr>
            <a:endParaRPr lang="en-US" altLang="en-US" sz="2200" b="1" dirty="0">
              <a:latin typeface="Century Gothic" pitchFamily="34" charset="0"/>
            </a:endParaRPr>
          </a:p>
          <a:p>
            <a:pPr algn="ctr">
              <a:buFontTx/>
              <a:buNone/>
            </a:pPr>
            <a:r>
              <a:rPr lang="en-US" altLang="en-US" sz="4800" b="1" dirty="0">
                <a:solidFill>
                  <a:schemeClr val="bg1"/>
                </a:solidFill>
                <a:latin typeface="Century Gothic" pitchFamily="34" charset="0"/>
              </a:rPr>
              <a:t>Amy Bush Stevens, MSW, MPH</a:t>
            </a:r>
          </a:p>
          <a:p>
            <a:pPr algn="ctr">
              <a:buFontTx/>
              <a:buNone/>
            </a:pPr>
            <a:r>
              <a:rPr lang="en-US" altLang="en-US" sz="2800" b="1" dirty="0">
                <a:solidFill>
                  <a:schemeClr val="bg1"/>
                </a:solidFill>
                <a:latin typeface="Century Gothic" pitchFamily="34" charset="0"/>
              </a:rPr>
              <a:t>Health Policy Institute of Ohio</a:t>
            </a:r>
            <a:endParaRPr lang="en-US" altLang="en-US" sz="2000" b="1" dirty="0">
              <a:solidFill>
                <a:schemeClr val="bg1"/>
              </a:solidFill>
              <a:latin typeface="Century Gothic" pitchFamily="34" charset="0"/>
            </a:endParaRPr>
          </a:p>
          <a:p>
            <a:pPr algn="ctr">
              <a:buFontTx/>
              <a:buNone/>
            </a:pPr>
            <a:endParaRPr lang="en-US" altLang="en-US" sz="2000" b="1" dirty="0">
              <a:solidFill>
                <a:schemeClr val="bg1"/>
              </a:solidFill>
              <a:latin typeface="Century Gothic" pitchFamily="34" charset="0"/>
            </a:endParaRPr>
          </a:p>
          <a:p>
            <a:pPr algn="ctr">
              <a:buFontTx/>
              <a:buNone/>
            </a:pPr>
            <a:r>
              <a:rPr lang="en-US" altLang="en-US" dirty="0">
                <a:solidFill>
                  <a:srgbClr val="B1C9E8"/>
                </a:solidFill>
                <a:latin typeface="Century Gothic" pitchFamily="34" charset="0"/>
              </a:rPr>
              <a:t>astevens@hpio.net</a:t>
            </a:r>
          </a:p>
          <a:p>
            <a:pPr algn="ctr">
              <a:buFontTx/>
              <a:buNone/>
            </a:pPr>
            <a:endParaRPr lang="en-US" altLang="en-US" sz="2400" dirty="0">
              <a:solidFill>
                <a:srgbClr val="B1C9E8"/>
              </a:solidFill>
              <a:latin typeface="Century Gothic" pitchFamily="34" charset="0"/>
            </a:endParaRPr>
          </a:p>
          <a:p>
            <a:pPr algn="ctr">
              <a:buFontTx/>
              <a:buNone/>
            </a:pPr>
            <a:endParaRPr lang="en-US" altLang="en-US" dirty="0">
              <a:solidFill>
                <a:srgbClr val="B1C9E8"/>
              </a:solidFill>
              <a:latin typeface="Century Gothic" pitchFamily="34" charset="0"/>
            </a:endParaRPr>
          </a:p>
        </p:txBody>
      </p:sp>
    </p:spTree>
    <p:extLst>
      <p:ext uri="{BB962C8B-B14F-4D97-AF65-F5344CB8AC3E}">
        <p14:creationId xmlns:p14="http://schemas.microsoft.com/office/powerpoint/2010/main" val="23380773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26" y="0"/>
            <a:ext cx="9178925" cy="6858000"/>
          </a:xfrm>
          <a:prstGeom prst="rect">
            <a:avLst/>
          </a:prstGeom>
          <a:solidFill>
            <a:srgbClr val="003366"/>
          </a:solidFill>
        </p:spPr>
        <p:txBody>
          <a:bodyPr wrap="square" rtlCol="0">
            <a:spAutoFit/>
          </a:bodyPr>
          <a:lstStyle/>
          <a:p>
            <a:endParaRPr lang="en-US">
              <a:solidFill>
                <a:prstClr val="black"/>
              </a:solidFill>
            </a:endParaRPr>
          </a:p>
        </p:txBody>
      </p:sp>
      <p:sp>
        <p:nvSpPr>
          <p:cNvPr id="78852" name="Content Placeholder 2"/>
          <p:cNvSpPr>
            <a:spLocks noGrp="1"/>
          </p:cNvSpPr>
          <p:nvPr>
            <p:ph idx="1"/>
          </p:nvPr>
        </p:nvSpPr>
        <p:spPr>
          <a:xfrm>
            <a:off x="1902788" y="2097094"/>
            <a:ext cx="5192371" cy="446876"/>
          </a:xfrm>
        </p:spPr>
        <p:txBody>
          <a:bodyPr>
            <a:noAutofit/>
          </a:bodyPr>
          <a:lstStyle/>
          <a:p>
            <a:pPr marL="0" indent="0">
              <a:buFont typeface="Arial" pitchFamily="34" charset="0"/>
              <a:buNone/>
            </a:pPr>
            <a:r>
              <a:rPr lang="en-US" altLang="en-US" b="1" dirty="0">
                <a:solidFill>
                  <a:srgbClr val="B1C9E8"/>
                </a:solidFill>
                <a:latin typeface="Century Gothic" pitchFamily="34" charset="0"/>
              </a:rPr>
              <a:t>Visit</a:t>
            </a:r>
            <a:br>
              <a:rPr lang="en-US" altLang="en-US" sz="2000" dirty="0">
                <a:solidFill>
                  <a:schemeClr val="bg1"/>
                </a:solidFill>
                <a:latin typeface="Century Gothic" pitchFamily="34" charset="0"/>
              </a:rPr>
            </a:br>
            <a:r>
              <a:rPr lang="en-US" altLang="en-US" sz="2400" dirty="0" err="1">
                <a:solidFill>
                  <a:schemeClr val="bg1"/>
                </a:solidFill>
                <a:latin typeface="Century Gothic" pitchFamily="34" charset="0"/>
              </a:rPr>
              <a:t>www.hpio.net</a:t>
            </a:r>
            <a:endParaRPr lang="en-US" altLang="en-US" sz="2000" dirty="0">
              <a:solidFill>
                <a:schemeClr val="bg1"/>
              </a:solidFill>
              <a:latin typeface="Century Gothic" pitchFamily="34" charset="0"/>
            </a:endParaRPr>
          </a:p>
        </p:txBody>
      </p:sp>
      <p:sp>
        <p:nvSpPr>
          <p:cNvPr id="78856" name="TextBox 1"/>
          <p:cNvSpPr txBox="1">
            <a:spLocks noChangeArrowheads="1"/>
          </p:cNvSpPr>
          <p:nvPr/>
        </p:nvSpPr>
        <p:spPr bwMode="auto">
          <a:xfrm>
            <a:off x="-34925" y="6350000"/>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endParaRPr lang="en-US" altLang="en-US" sz="800" dirty="0">
              <a:solidFill>
                <a:prstClr val="black"/>
              </a:solidFill>
              <a:latin typeface="Century Gothic" pitchFamily="34" charset="0"/>
            </a:endParaRPr>
          </a:p>
          <a:p>
            <a:pPr algn="ctr">
              <a:spcBef>
                <a:spcPct val="0"/>
              </a:spcBef>
              <a:buFontTx/>
              <a:buNone/>
            </a:pPr>
            <a:r>
              <a:rPr lang="en-US" altLang="en-US" sz="800" dirty="0">
                <a:solidFill>
                  <a:prstClr val="white"/>
                </a:solidFill>
                <a:latin typeface="Century Gothic" pitchFamily="34" charset="0"/>
              </a:rPr>
              <a:t>Copyright © 2018 Health Policy Institute of Ohio. All rights reserved.</a:t>
            </a:r>
          </a:p>
          <a:p>
            <a:pPr algn="ctr">
              <a:spcBef>
                <a:spcPct val="0"/>
              </a:spcBef>
              <a:buFontTx/>
              <a:buNone/>
            </a:pPr>
            <a:endParaRPr lang="en-US" altLang="en-US" sz="1100" dirty="0">
              <a:solidFill>
                <a:prstClr val="white"/>
              </a:solidFill>
              <a:latin typeface="Century Gothic" pitchFamily="34" charset="0"/>
            </a:endParaRPr>
          </a:p>
        </p:txBody>
      </p:sp>
      <p:sp>
        <p:nvSpPr>
          <p:cNvPr id="14" name="TextBox 13"/>
          <p:cNvSpPr txBox="1"/>
          <p:nvPr/>
        </p:nvSpPr>
        <p:spPr>
          <a:xfrm>
            <a:off x="-34925" y="537170"/>
            <a:ext cx="9178925" cy="923330"/>
          </a:xfrm>
          <a:prstGeom prst="rect">
            <a:avLst/>
          </a:prstGeom>
          <a:solidFill>
            <a:srgbClr val="003366"/>
          </a:solidFill>
        </p:spPr>
        <p:txBody>
          <a:bodyPr wrap="square" rtlCol="0">
            <a:spAutoFit/>
          </a:bodyPr>
          <a:lstStyle/>
          <a:p>
            <a:endParaRPr lang="en-US" dirty="0">
              <a:solidFill>
                <a:prstClr val="black"/>
              </a:solidFill>
            </a:endParaRPr>
          </a:p>
          <a:p>
            <a:endParaRPr lang="en-US" dirty="0">
              <a:solidFill>
                <a:prstClr val="black"/>
              </a:solidFill>
            </a:endParaRPr>
          </a:p>
          <a:p>
            <a:endParaRPr lang="en-US"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1031" y="37852"/>
            <a:ext cx="1538343" cy="1188370"/>
          </a:xfrm>
          <a:prstGeom prst="rect">
            <a:avLst/>
          </a:prstGeom>
        </p:spPr>
      </p:pic>
      <p:pic>
        <p:nvPicPr>
          <p:cNvPr id="4" name="Picture 3">
            <a:extLst>
              <a:ext uri="{FF2B5EF4-FFF2-40B4-BE49-F238E27FC236}">
                <a16:creationId xmlns:a16="http://schemas.microsoft.com/office/drawing/2014/main" id="{A3C9D2E3-CBF1-3943-9BF1-629C377BC320}"/>
              </a:ext>
            </a:extLst>
          </p:cNvPr>
          <p:cNvPicPr>
            <a:picLocks noChangeAspect="1"/>
          </p:cNvPicPr>
          <p:nvPr/>
        </p:nvPicPr>
        <p:blipFill>
          <a:blip r:embed="rId3"/>
          <a:stretch>
            <a:fillRect/>
          </a:stretch>
        </p:blipFill>
        <p:spPr>
          <a:xfrm>
            <a:off x="504826" y="2025529"/>
            <a:ext cx="976370" cy="976370"/>
          </a:xfrm>
          <a:prstGeom prst="rect">
            <a:avLst/>
          </a:prstGeom>
        </p:spPr>
      </p:pic>
      <p:pic>
        <p:nvPicPr>
          <p:cNvPr id="5" name="Picture 4">
            <a:extLst>
              <a:ext uri="{FF2B5EF4-FFF2-40B4-BE49-F238E27FC236}">
                <a16:creationId xmlns:a16="http://schemas.microsoft.com/office/drawing/2014/main" id="{0A0BB712-0D0D-9C43-8C9B-C8A82406403F}"/>
              </a:ext>
            </a:extLst>
          </p:cNvPr>
          <p:cNvPicPr>
            <a:picLocks noChangeAspect="1"/>
          </p:cNvPicPr>
          <p:nvPr/>
        </p:nvPicPr>
        <p:blipFill>
          <a:blip r:embed="rId4"/>
          <a:stretch>
            <a:fillRect/>
          </a:stretch>
        </p:blipFill>
        <p:spPr>
          <a:xfrm>
            <a:off x="504826" y="3318001"/>
            <a:ext cx="987115" cy="987115"/>
          </a:xfrm>
          <a:prstGeom prst="rect">
            <a:avLst/>
          </a:prstGeom>
        </p:spPr>
      </p:pic>
      <p:sp>
        <p:nvSpPr>
          <p:cNvPr id="13" name="Content Placeholder 2">
            <a:extLst>
              <a:ext uri="{FF2B5EF4-FFF2-40B4-BE49-F238E27FC236}">
                <a16:creationId xmlns:a16="http://schemas.microsoft.com/office/drawing/2014/main" id="{C9D28E7C-EBF9-EC43-87B1-4CE54B442261}"/>
              </a:ext>
            </a:extLst>
          </p:cNvPr>
          <p:cNvSpPr txBox="1">
            <a:spLocks/>
          </p:cNvSpPr>
          <p:nvPr/>
        </p:nvSpPr>
        <p:spPr>
          <a:xfrm>
            <a:off x="1884016" y="3327121"/>
            <a:ext cx="6631334" cy="446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dirty="0">
                <a:solidFill>
                  <a:srgbClr val="B1C9E8"/>
                </a:solidFill>
                <a:latin typeface="Century Gothic" pitchFamily="34" charset="0"/>
              </a:rPr>
              <a:t>Subscribe to</a:t>
            </a:r>
          </a:p>
          <a:p>
            <a:r>
              <a:rPr lang="en-US" altLang="en-US" sz="2000" dirty="0">
                <a:solidFill>
                  <a:prstClr val="white"/>
                </a:solidFill>
                <a:latin typeface="Century Gothic" pitchFamily="34" charset="0"/>
              </a:rPr>
              <a:t>HPIO mailing list (link on our homepage)</a:t>
            </a:r>
          </a:p>
          <a:p>
            <a:r>
              <a:rPr lang="en-US" altLang="en-US" sz="2000" dirty="0">
                <a:solidFill>
                  <a:prstClr val="white"/>
                </a:solidFill>
                <a:latin typeface="Century Gothic" pitchFamily="34" charset="0"/>
              </a:rPr>
              <a:t>Ohio Health Policy News (</a:t>
            </a:r>
            <a:r>
              <a:rPr lang="en-US" altLang="en-US" sz="2000" dirty="0" err="1">
                <a:solidFill>
                  <a:prstClr val="white"/>
                </a:solidFill>
                <a:latin typeface="Century Gothic" pitchFamily="34" charset="0"/>
              </a:rPr>
              <a:t>healthpolicynews.org</a:t>
            </a:r>
            <a:r>
              <a:rPr lang="en-US" altLang="en-US" sz="2000" dirty="0">
                <a:solidFill>
                  <a:prstClr val="white"/>
                </a:solidFill>
                <a:latin typeface="Century Gothic" pitchFamily="34" charset="0"/>
              </a:rPr>
              <a:t>)</a:t>
            </a:r>
          </a:p>
        </p:txBody>
      </p:sp>
      <p:pic>
        <p:nvPicPr>
          <p:cNvPr id="7" name="Picture 6">
            <a:extLst>
              <a:ext uri="{FF2B5EF4-FFF2-40B4-BE49-F238E27FC236}">
                <a16:creationId xmlns:a16="http://schemas.microsoft.com/office/drawing/2014/main" id="{AF0B974A-F757-8349-8352-B21648265A06}"/>
              </a:ext>
            </a:extLst>
          </p:cNvPr>
          <p:cNvPicPr>
            <a:picLocks noChangeAspect="1"/>
          </p:cNvPicPr>
          <p:nvPr/>
        </p:nvPicPr>
        <p:blipFill>
          <a:blip r:embed="rId5"/>
          <a:stretch>
            <a:fillRect/>
          </a:stretch>
        </p:blipFill>
        <p:spPr>
          <a:xfrm>
            <a:off x="496433" y="4818411"/>
            <a:ext cx="1018294" cy="1018294"/>
          </a:xfrm>
          <a:prstGeom prst="rect">
            <a:avLst/>
          </a:prstGeom>
        </p:spPr>
      </p:pic>
      <p:sp>
        <p:nvSpPr>
          <p:cNvPr id="15" name="Content Placeholder 2">
            <a:extLst>
              <a:ext uri="{FF2B5EF4-FFF2-40B4-BE49-F238E27FC236}">
                <a16:creationId xmlns:a16="http://schemas.microsoft.com/office/drawing/2014/main" id="{01ED467B-170F-724C-9941-43AE1D276977}"/>
              </a:ext>
            </a:extLst>
          </p:cNvPr>
          <p:cNvSpPr txBox="1">
            <a:spLocks/>
          </p:cNvSpPr>
          <p:nvPr/>
        </p:nvSpPr>
        <p:spPr>
          <a:xfrm>
            <a:off x="1902788" y="4838560"/>
            <a:ext cx="6268939" cy="446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en-US" b="1" dirty="0">
                <a:solidFill>
                  <a:srgbClr val="B1C9E8"/>
                </a:solidFill>
                <a:latin typeface="Century Gothic" pitchFamily="34" charset="0"/>
              </a:rPr>
              <a:t>Follow us</a:t>
            </a:r>
          </a:p>
          <a:p>
            <a:r>
              <a:rPr lang="en-US" altLang="en-US" sz="2000" dirty="0">
                <a:solidFill>
                  <a:prstClr val="white"/>
                </a:solidFill>
                <a:latin typeface="Century Gothic" pitchFamily="34" charset="0"/>
              </a:rPr>
              <a:t>Twitter: @</a:t>
            </a:r>
            <a:r>
              <a:rPr lang="en-US" altLang="en-US" sz="2000" dirty="0" err="1">
                <a:solidFill>
                  <a:prstClr val="white"/>
                </a:solidFill>
                <a:latin typeface="Century Gothic" pitchFamily="34" charset="0"/>
              </a:rPr>
              <a:t>HealthPolicyOH</a:t>
            </a:r>
            <a:endParaRPr lang="en-US" altLang="en-US" sz="2000" dirty="0">
              <a:solidFill>
                <a:prstClr val="white"/>
              </a:solidFill>
              <a:latin typeface="Century Gothic" pitchFamily="34" charset="0"/>
            </a:endParaRPr>
          </a:p>
          <a:p>
            <a:r>
              <a:rPr lang="en-US" altLang="en-US" sz="2000" dirty="0">
                <a:solidFill>
                  <a:prstClr val="white"/>
                </a:solidFill>
                <a:latin typeface="Century Gothic" pitchFamily="34" charset="0"/>
              </a:rPr>
              <a:t>Facebook: </a:t>
            </a:r>
            <a:r>
              <a:rPr lang="en-US" altLang="en-US" sz="2000" dirty="0" err="1">
                <a:solidFill>
                  <a:prstClr val="white"/>
                </a:solidFill>
                <a:latin typeface="Century Gothic" pitchFamily="34" charset="0"/>
              </a:rPr>
              <a:t>facebook.com</a:t>
            </a:r>
            <a:r>
              <a:rPr lang="en-US" altLang="en-US" sz="2000" dirty="0">
                <a:solidFill>
                  <a:prstClr val="white"/>
                </a:solidFill>
                <a:latin typeface="Century Gothic" pitchFamily="34" charset="0"/>
              </a:rPr>
              <a:t>/</a:t>
            </a:r>
            <a:r>
              <a:rPr lang="en-US" altLang="en-US" sz="2000" dirty="0" err="1">
                <a:solidFill>
                  <a:prstClr val="white"/>
                </a:solidFill>
                <a:latin typeface="Century Gothic" pitchFamily="34" charset="0"/>
              </a:rPr>
              <a:t>healthpolicyOH</a:t>
            </a:r>
            <a:endParaRPr lang="en-US" altLang="en-US" sz="2000" dirty="0">
              <a:solidFill>
                <a:prstClr val="white"/>
              </a:solidFill>
              <a:latin typeface="Century Gothic" pitchFamily="34" charset="0"/>
            </a:endParaRPr>
          </a:p>
        </p:txBody>
      </p:sp>
      <p:sp>
        <p:nvSpPr>
          <p:cNvPr id="78851" name="Title 1"/>
          <p:cNvSpPr>
            <a:spLocks noGrp="1"/>
          </p:cNvSpPr>
          <p:nvPr>
            <p:ph type="title"/>
          </p:nvPr>
        </p:nvSpPr>
        <p:spPr>
          <a:xfrm>
            <a:off x="504826" y="870872"/>
            <a:ext cx="9144000" cy="1143000"/>
          </a:xfrm>
        </p:spPr>
        <p:txBody>
          <a:bodyPr>
            <a:normAutofit/>
          </a:bodyPr>
          <a:lstStyle/>
          <a:p>
            <a:r>
              <a:rPr lang="en-US" altLang="en-US" sz="4800" b="1" dirty="0">
                <a:solidFill>
                  <a:srgbClr val="B1C9E8"/>
                </a:solidFill>
                <a:latin typeface="Century Gothic" pitchFamily="34" charset="0"/>
              </a:rPr>
              <a:t>Connect with us</a:t>
            </a:r>
            <a:endParaRPr lang="en-US" altLang="en-US" sz="4800" dirty="0">
              <a:solidFill>
                <a:srgbClr val="B1C9E8"/>
              </a:solidFill>
              <a:latin typeface="Century Gothic" pitchFamily="34" charset="0"/>
            </a:endParaRPr>
          </a:p>
        </p:txBody>
      </p:sp>
    </p:spTree>
    <p:extLst>
      <p:ext uri="{BB962C8B-B14F-4D97-AF65-F5344CB8AC3E}">
        <p14:creationId xmlns:p14="http://schemas.microsoft.com/office/powerpoint/2010/main" val="2219255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0B907-C213-4F48-B3F3-58B772C7FC41}"/>
              </a:ext>
            </a:extLst>
          </p:cNvPr>
          <p:cNvPicPr>
            <a:picLocks noChangeAspect="1"/>
          </p:cNvPicPr>
          <p:nvPr/>
        </p:nvPicPr>
        <p:blipFill>
          <a:blip r:embed="rId2"/>
          <a:stretch>
            <a:fillRect/>
          </a:stretch>
        </p:blipFill>
        <p:spPr>
          <a:xfrm>
            <a:off x="38100" y="1568712"/>
            <a:ext cx="9144000" cy="4524744"/>
          </a:xfrm>
          <a:prstGeom prst="rect">
            <a:avLst/>
          </a:prstGeom>
        </p:spPr>
      </p:pic>
      <p:sp>
        <p:nvSpPr>
          <p:cNvPr id="5" name="TextBox 4">
            <a:extLst>
              <a:ext uri="{FF2B5EF4-FFF2-40B4-BE49-F238E27FC236}">
                <a16:creationId xmlns:a16="http://schemas.microsoft.com/office/drawing/2014/main" id="{64D534AB-3AE8-3642-9E36-DC22A1B20573}"/>
              </a:ext>
            </a:extLst>
          </p:cNvPr>
          <p:cNvSpPr txBox="1"/>
          <p:nvPr/>
        </p:nvSpPr>
        <p:spPr>
          <a:xfrm>
            <a:off x="228600" y="228600"/>
            <a:ext cx="8763000" cy="1077218"/>
          </a:xfrm>
          <a:prstGeom prst="rect">
            <a:avLst/>
          </a:prstGeom>
          <a:noFill/>
        </p:spPr>
        <p:txBody>
          <a:bodyPr wrap="square" rtlCol="0">
            <a:spAutoFit/>
          </a:bodyPr>
          <a:lstStyle/>
          <a:p>
            <a:r>
              <a:rPr lang="en-US" sz="3200" b="1" dirty="0">
                <a:latin typeface="Century Gothic" panose="020B0502020202020204" pitchFamily="34" charset="0"/>
              </a:rPr>
              <a:t>How to prioritize manageable set of goals and recommendations</a:t>
            </a:r>
          </a:p>
        </p:txBody>
      </p:sp>
      <p:sp>
        <p:nvSpPr>
          <p:cNvPr id="6" name="TextBox 1">
            <a:extLst>
              <a:ext uri="{FF2B5EF4-FFF2-40B4-BE49-F238E27FC236}">
                <a16:creationId xmlns:a16="http://schemas.microsoft.com/office/drawing/2014/main" id="{D55E1EC9-11C8-CB4D-B99F-731719229E04}"/>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185152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6E24C7-FFB7-E340-BDAA-073112A58C94}"/>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1143000"/>
          </a:xfrm>
        </p:spPr>
        <p:txBody>
          <a:bodyPr>
            <a:normAutofit/>
          </a:bodyPr>
          <a:lstStyle/>
          <a:p>
            <a:r>
              <a:rPr lang="en-US" b="1" dirty="0">
                <a:solidFill>
                  <a:srgbClr val="B1C9E8"/>
                </a:solidFill>
                <a:latin typeface="Century Gothic" panose="020B0502020202020204" pitchFamily="34" charset="0"/>
              </a:rPr>
              <a:t>Today</a:t>
            </a:r>
          </a:p>
        </p:txBody>
      </p:sp>
      <p:sp>
        <p:nvSpPr>
          <p:cNvPr id="3" name="Content Placeholder 2"/>
          <p:cNvSpPr>
            <a:spLocks noGrp="1"/>
          </p:cNvSpPr>
          <p:nvPr>
            <p:ph idx="1"/>
          </p:nvPr>
        </p:nvSpPr>
        <p:spPr>
          <a:xfrm>
            <a:off x="458972" y="1371601"/>
            <a:ext cx="8229600" cy="5094988"/>
          </a:xfrm>
        </p:spPr>
        <p:txBody>
          <a:bodyPr>
            <a:normAutofit/>
          </a:bodyPr>
          <a:lstStyle/>
          <a:p>
            <a:pPr lvl="0"/>
            <a:r>
              <a:rPr lang="en-US" sz="3600" b="1" dirty="0">
                <a:solidFill>
                  <a:schemeClr val="bg1"/>
                </a:solidFill>
                <a:latin typeface="Century Gothic" panose="020B0502020202020204" pitchFamily="34" charset="0"/>
              </a:rPr>
              <a:t>Why is this important?</a:t>
            </a:r>
          </a:p>
          <a:p>
            <a:pPr lvl="0"/>
            <a:r>
              <a:rPr lang="en-US" sz="3600" b="1" dirty="0">
                <a:solidFill>
                  <a:schemeClr val="bg1"/>
                </a:solidFill>
                <a:latin typeface="Century Gothic" panose="020B0502020202020204" pitchFamily="34" charset="0"/>
              </a:rPr>
              <a:t>Background and purpose</a:t>
            </a:r>
          </a:p>
          <a:p>
            <a:pPr lvl="0"/>
            <a:r>
              <a:rPr lang="en-US" sz="3600" b="1" dirty="0">
                <a:solidFill>
                  <a:schemeClr val="bg1"/>
                </a:solidFill>
                <a:latin typeface="Century Gothic" panose="020B0502020202020204" pitchFamily="34" charset="0"/>
              </a:rPr>
              <a:t>Key findings</a:t>
            </a:r>
          </a:p>
          <a:p>
            <a:pPr lvl="0"/>
            <a:r>
              <a:rPr lang="en-US" sz="3600" b="1" dirty="0">
                <a:solidFill>
                  <a:schemeClr val="bg1"/>
                </a:solidFill>
                <a:latin typeface="Century Gothic" panose="020B0502020202020204" pitchFamily="34" charset="0"/>
              </a:rPr>
              <a:t>Recommendations and next steps</a:t>
            </a:r>
          </a:p>
          <a:p>
            <a:pPr marL="0" indent="0">
              <a:buNone/>
            </a:pPr>
            <a:endParaRPr lang="en-US" sz="4000" dirty="0">
              <a:latin typeface="Century Gothic" panose="020B0502020202020204" pitchFamily="34" charset="0"/>
            </a:endParaRPr>
          </a:p>
          <a:p>
            <a:pPr marL="0" indent="0">
              <a:buNone/>
            </a:pPr>
            <a:endParaRPr lang="en-US" sz="4000" dirty="0">
              <a:latin typeface="Century Gothic" panose="020B0502020202020204" pitchFamily="34" charset="0"/>
            </a:endParaRP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5</a:t>
            </a:fld>
            <a:endParaRPr lang="en-US" b="1" dirty="0">
              <a:solidFill>
                <a:prstClr val="white"/>
              </a:solidFill>
              <a:latin typeface="Century Gothic" panose="020B0502020202020204" pitchFamily="34" charset="0"/>
            </a:endParaRPr>
          </a:p>
        </p:txBody>
      </p:sp>
      <p:sp>
        <p:nvSpPr>
          <p:cNvPr id="7" name="TextBox 1"/>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264212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Century Gothic" panose="020B0502020202020204" pitchFamily="34" charset="0"/>
              </a:rPr>
              <a:t>Advisory Group Sectors</a:t>
            </a:r>
          </a:p>
        </p:txBody>
      </p:sp>
      <p:pic>
        <p:nvPicPr>
          <p:cNvPr id="6" name="Picture 5">
            <a:extLst>
              <a:ext uri="{FF2B5EF4-FFF2-40B4-BE49-F238E27FC236}">
                <a16:creationId xmlns:a16="http://schemas.microsoft.com/office/drawing/2014/main" id="{D5046C0C-3452-C148-B1FE-AFCADA7DA6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0" y="1524000"/>
            <a:ext cx="8458200" cy="4820265"/>
          </a:xfrm>
          <a:prstGeom prst="rect">
            <a:avLst/>
          </a:prstGeom>
        </p:spPr>
      </p:pic>
      <p:sp>
        <p:nvSpPr>
          <p:cNvPr id="4" name="TextBox 1">
            <a:extLst>
              <a:ext uri="{FF2B5EF4-FFF2-40B4-BE49-F238E27FC236}">
                <a16:creationId xmlns:a16="http://schemas.microsoft.com/office/drawing/2014/main" id="{D78DC451-69FF-9645-8DCE-4810C0EA94AD}"/>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173879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457200" y="493713"/>
            <a:ext cx="8229600" cy="1143000"/>
          </a:xfrm>
        </p:spPr>
        <p:txBody>
          <a:bodyPr>
            <a:normAutofit fontScale="90000"/>
          </a:bodyPr>
          <a:lstStyle/>
          <a:p>
            <a:r>
              <a:rPr lang="en-US" altLang="en-US" b="1" dirty="0">
                <a:latin typeface="Century Gothic" pitchFamily="34" charset="0"/>
              </a:rPr>
              <a:t>Policy recommendations informed by…</a:t>
            </a:r>
            <a:endParaRPr lang="en-US" alt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85928201"/>
              </p:ext>
            </p:extLst>
          </p:nvPr>
        </p:nvGraphicFramePr>
        <p:xfrm>
          <a:off x="457200" y="18288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1">
            <a:extLst>
              <a:ext uri="{FF2B5EF4-FFF2-40B4-BE49-F238E27FC236}">
                <a16:creationId xmlns:a16="http://schemas.microsoft.com/office/drawing/2014/main" id="{AAC3BBD0-5626-0846-B027-1F8C28ED7DF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37087090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828800"/>
            <a:ext cx="9144000" cy="2125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381000"/>
            <a:ext cx="8534400" cy="1200329"/>
          </a:xfrm>
          <a:prstGeom prst="rect">
            <a:avLst/>
          </a:prstGeom>
          <a:noFill/>
        </p:spPr>
        <p:txBody>
          <a:bodyPr wrap="square" rtlCol="0">
            <a:spAutoFit/>
          </a:bodyPr>
          <a:lstStyle/>
          <a:p>
            <a:r>
              <a:rPr lang="en-US" sz="3600" b="1" dirty="0">
                <a:latin typeface="Century Gothic" panose="020B0502020202020204" pitchFamily="34" charset="0"/>
              </a:rPr>
              <a:t>Policy recommendation development</a:t>
            </a:r>
          </a:p>
        </p:txBody>
      </p:sp>
      <p:sp>
        <p:nvSpPr>
          <p:cNvPr id="5" name="TextBox 1">
            <a:extLst>
              <a:ext uri="{FF2B5EF4-FFF2-40B4-BE49-F238E27FC236}">
                <a16:creationId xmlns:a16="http://schemas.microsoft.com/office/drawing/2014/main" id="{D8EE3505-0D33-B844-A9BD-0B874304A0EF}"/>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1779581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2ACCE3-EA18-B140-9320-0F07155948ED}"/>
              </a:ext>
            </a:extLst>
          </p:cNvPr>
          <p:cNvSpPr txBox="1"/>
          <p:nvPr/>
        </p:nvSpPr>
        <p:spPr>
          <a:xfrm>
            <a:off x="-22225" y="-17463"/>
            <a:ext cx="9178925" cy="6858000"/>
          </a:xfrm>
          <a:prstGeom prst="rect">
            <a:avLst/>
          </a:prstGeom>
          <a:solidFill>
            <a:srgbClr val="5E82AB"/>
          </a:solidFill>
        </p:spPr>
        <p:txBody>
          <a:bodyPr wrap="square" rtlCol="0">
            <a:spAutoFit/>
          </a:bodyPr>
          <a:lstStyle/>
          <a:p>
            <a:endParaRPr lang="en-US"/>
          </a:p>
        </p:txBody>
      </p:sp>
      <p:sp>
        <p:nvSpPr>
          <p:cNvPr id="2" name="Title 1"/>
          <p:cNvSpPr>
            <a:spLocks noGrp="1"/>
          </p:cNvSpPr>
          <p:nvPr>
            <p:ph type="title"/>
          </p:nvPr>
        </p:nvSpPr>
        <p:spPr>
          <a:xfrm>
            <a:off x="0" y="381000"/>
            <a:ext cx="9144000" cy="5410200"/>
          </a:xfrm>
        </p:spPr>
        <p:txBody>
          <a:bodyPr>
            <a:normAutofit/>
          </a:bodyPr>
          <a:lstStyle/>
          <a:p>
            <a:r>
              <a:rPr lang="en-US" b="1" dirty="0">
                <a:solidFill>
                  <a:schemeClr val="bg1"/>
                </a:solidFill>
                <a:latin typeface="Century Gothic" panose="020B0502020202020204" pitchFamily="34" charset="0"/>
              </a:rPr>
              <a:t>Improvement is possible.</a:t>
            </a:r>
          </a:p>
        </p:txBody>
      </p:sp>
      <p:sp>
        <p:nvSpPr>
          <p:cNvPr id="9" name="Slide Number Placeholder 1"/>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7B9137-C5D5-497E-8F79-7E5C96BAB94F}" type="slidenum">
              <a:rPr lang="en-US" b="1" smtClean="0">
                <a:solidFill>
                  <a:prstClr val="white"/>
                </a:solidFill>
                <a:latin typeface="Century Gothic" panose="020B0502020202020204" pitchFamily="34" charset="0"/>
              </a:rPr>
              <a:pPr/>
              <a:t>6</a:t>
            </a:fld>
            <a:endParaRPr lang="en-US" b="1" dirty="0">
              <a:solidFill>
                <a:prstClr val="white"/>
              </a:solidFill>
              <a:latin typeface="Century Gothic" panose="020B0502020202020204" pitchFamily="34" charset="0"/>
            </a:endParaRPr>
          </a:p>
        </p:txBody>
      </p:sp>
      <p:sp>
        <p:nvSpPr>
          <p:cNvPr id="6" name="TextBox 1">
            <a:extLst>
              <a:ext uri="{FF2B5EF4-FFF2-40B4-BE49-F238E27FC236}">
                <a16:creationId xmlns:a16="http://schemas.microsoft.com/office/drawing/2014/main" id="{80B5487B-D076-4642-AA28-6C9E6FE388B7}"/>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595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43"/>
            <a:ext cx="9144000" cy="6882043"/>
          </a:xfrm>
          <a:prstGeom prst="rect">
            <a:avLst/>
          </a:prstGeom>
        </p:spPr>
      </p:pic>
      <p:sp>
        <p:nvSpPr>
          <p:cNvPr id="5" name="TextBox 4">
            <a:extLst>
              <a:ext uri="{FF2B5EF4-FFF2-40B4-BE49-F238E27FC236}">
                <a16:creationId xmlns:a16="http://schemas.microsoft.com/office/drawing/2014/main" id="{F3932170-7015-424C-B39D-59F4B0C88125}"/>
              </a:ext>
            </a:extLst>
          </p:cNvPr>
          <p:cNvSpPr txBox="1"/>
          <p:nvPr/>
        </p:nvSpPr>
        <p:spPr>
          <a:xfrm>
            <a:off x="3657600" y="976112"/>
            <a:ext cx="5059680" cy="523220"/>
          </a:xfrm>
          <a:prstGeom prst="rect">
            <a:avLst/>
          </a:prstGeom>
          <a:noFill/>
        </p:spPr>
        <p:txBody>
          <a:bodyPr wrap="square" rtlCol="0">
            <a:spAutoFit/>
          </a:bodyPr>
          <a:lstStyle/>
          <a:p>
            <a:r>
              <a:rPr lang="en-US" sz="2800" b="1" dirty="0">
                <a:solidFill>
                  <a:srgbClr val="C00000"/>
                </a:solidFill>
                <a:latin typeface="Century Gothic" panose="020B0502020202020204" pitchFamily="34" charset="0"/>
              </a:rPr>
              <a:t>Infant mortality</a:t>
            </a:r>
          </a:p>
        </p:txBody>
      </p:sp>
      <p:sp>
        <p:nvSpPr>
          <p:cNvPr id="6" name="TextBox 5">
            <a:extLst>
              <a:ext uri="{FF2B5EF4-FFF2-40B4-BE49-F238E27FC236}">
                <a16:creationId xmlns:a16="http://schemas.microsoft.com/office/drawing/2014/main" id="{986C1176-9393-A14F-A867-3D7C8F03F951}"/>
              </a:ext>
            </a:extLst>
          </p:cNvPr>
          <p:cNvSpPr txBox="1"/>
          <p:nvPr/>
        </p:nvSpPr>
        <p:spPr>
          <a:xfrm>
            <a:off x="125545" y="2332550"/>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Pre-term birth</a:t>
            </a:r>
          </a:p>
        </p:txBody>
      </p:sp>
      <p:sp>
        <p:nvSpPr>
          <p:cNvPr id="7" name="TextBox 6">
            <a:extLst>
              <a:ext uri="{FF2B5EF4-FFF2-40B4-BE49-F238E27FC236}">
                <a16:creationId xmlns:a16="http://schemas.microsoft.com/office/drawing/2014/main" id="{495725F6-FF20-AF4D-B40E-E8CE4AB9EE5E}"/>
              </a:ext>
            </a:extLst>
          </p:cNvPr>
          <p:cNvSpPr txBox="1"/>
          <p:nvPr/>
        </p:nvSpPr>
        <p:spPr>
          <a:xfrm>
            <a:off x="4555236" y="2474087"/>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Low birth weight</a:t>
            </a:r>
          </a:p>
        </p:txBody>
      </p:sp>
      <p:sp>
        <p:nvSpPr>
          <p:cNvPr id="8" name="TextBox 7">
            <a:extLst>
              <a:ext uri="{FF2B5EF4-FFF2-40B4-BE49-F238E27FC236}">
                <a16:creationId xmlns:a16="http://schemas.microsoft.com/office/drawing/2014/main" id="{6B559A75-E4F1-484A-81B5-9E921FE2939F}"/>
              </a:ext>
            </a:extLst>
          </p:cNvPr>
          <p:cNvSpPr txBox="1"/>
          <p:nvPr/>
        </p:nvSpPr>
        <p:spPr>
          <a:xfrm>
            <a:off x="397926" y="2982863"/>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Birth defects</a:t>
            </a:r>
          </a:p>
        </p:txBody>
      </p:sp>
      <p:sp>
        <p:nvSpPr>
          <p:cNvPr id="29" name="TextBox 28">
            <a:extLst>
              <a:ext uri="{FF2B5EF4-FFF2-40B4-BE49-F238E27FC236}">
                <a16:creationId xmlns:a16="http://schemas.microsoft.com/office/drawing/2014/main" id="{11FF2CCD-0A0D-6048-9F23-25AE781495E9}"/>
              </a:ext>
            </a:extLst>
          </p:cNvPr>
          <p:cNvSpPr txBox="1"/>
          <p:nvPr/>
        </p:nvSpPr>
        <p:spPr>
          <a:xfrm>
            <a:off x="4373037" y="3287392"/>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Child accidents and injuries</a:t>
            </a:r>
          </a:p>
        </p:txBody>
      </p:sp>
    </p:spTree>
    <p:extLst>
      <p:ext uri="{BB962C8B-B14F-4D97-AF65-F5344CB8AC3E}">
        <p14:creationId xmlns:p14="http://schemas.microsoft.com/office/powerpoint/2010/main" val="130392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D554AF-EDF2-9E44-8052-05A0A3149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043"/>
            <a:ext cx="9144000" cy="6882043"/>
          </a:xfrm>
          <a:prstGeom prst="rect">
            <a:avLst/>
          </a:prstGeom>
        </p:spPr>
      </p:pic>
      <p:sp>
        <p:nvSpPr>
          <p:cNvPr id="6" name="TextBox 5">
            <a:extLst>
              <a:ext uri="{FF2B5EF4-FFF2-40B4-BE49-F238E27FC236}">
                <a16:creationId xmlns:a16="http://schemas.microsoft.com/office/drawing/2014/main" id="{986C1176-9393-A14F-A867-3D7C8F03F951}"/>
              </a:ext>
            </a:extLst>
          </p:cNvPr>
          <p:cNvSpPr txBox="1"/>
          <p:nvPr/>
        </p:nvSpPr>
        <p:spPr>
          <a:xfrm>
            <a:off x="125545" y="2332550"/>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Pre-term birth</a:t>
            </a:r>
          </a:p>
        </p:txBody>
      </p:sp>
      <p:sp>
        <p:nvSpPr>
          <p:cNvPr id="7" name="TextBox 6">
            <a:extLst>
              <a:ext uri="{FF2B5EF4-FFF2-40B4-BE49-F238E27FC236}">
                <a16:creationId xmlns:a16="http://schemas.microsoft.com/office/drawing/2014/main" id="{495725F6-FF20-AF4D-B40E-E8CE4AB9EE5E}"/>
              </a:ext>
            </a:extLst>
          </p:cNvPr>
          <p:cNvSpPr txBox="1"/>
          <p:nvPr/>
        </p:nvSpPr>
        <p:spPr>
          <a:xfrm>
            <a:off x="4555236" y="2474087"/>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Low birth weight</a:t>
            </a:r>
          </a:p>
        </p:txBody>
      </p:sp>
      <p:sp>
        <p:nvSpPr>
          <p:cNvPr id="8" name="TextBox 7">
            <a:extLst>
              <a:ext uri="{FF2B5EF4-FFF2-40B4-BE49-F238E27FC236}">
                <a16:creationId xmlns:a16="http://schemas.microsoft.com/office/drawing/2014/main" id="{6B559A75-E4F1-484A-81B5-9E921FE2939F}"/>
              </a:ext>
            </a:extLst>
          </p:cNvPr>
          <p:cNvSpPr txBox="1"/>
          <p:nvPr/>
        </p:nvSpPr>
        <p:spPr>
          <a:xfrm>
            <a:off x="397926" y="2982863"/>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Birth defects</a:t>
            </a:r>
          </a:p>
        </p:txBody>
      </p:sp>
      <p:sp>
        <p:nvSpPr>
          <p:cNvPr id="10" name="TextBox 9">
            <a:extLst>
              <a:ext uri="{FF2B5EF4-FFF2-40B4-BE49-F238E27FC236}">
                <a16:creationId xmlns:a16="http://schemas.microsoft.com/office/drawing/2014/main" id="{76594A48-4CD6-804D-848E-9A6E5A2982AD}"/>
              </a:ext>
            </a:extLst>
          </p:cNvPr>
          <p:cNvSpPr txBox="1"/>
          <p:nvPr/>
        </p:nvSpPr>
        <p:spPr>
          <a:xfrm>
            <a:off x="6286119" y="2208142"/>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Chronic health problems</a:t>
            </a:r>
          </a:p>
        </p:txBody>
      </p:sp>
      <p:sp>
        <p:nvSpPr>
          <p:cNvPr id="11" name="TextBox 10">
            <a:extLst>
              <a:ext uri="{FF2B5EF4-FFF2-40B4-BE49-F238E27FC236}">
                <a16:creationId xmlns:a16="http://schemas.microsoft.com/office/drawing/2014/main" id="{89C8D48C-1F65-2E47-A971-BC02DE36B4D1}"/>
              </a:ext>
            </a:extLst>
          </p:cNvPr>
          <p:cNvSpPr txBox="1"/>
          <p:nvPr/>
        </p:nvSpPr>
        <p:spPr>
          <a:xfrm>
            <a:off x="0" y="3570889"/>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Short birth spacing</a:t>
            </a:r>
          </a:p>
        </p:txBody>
      </p:sp>
      <p:sp>
        <p:nvSpPr>
          <p:cNvPr id="12" name="TextBox 11">
            <a:extLst>
              <a:ext uri="{FF2B5EF4-FFF2-40B4-BE49-F238E27FC236}">
                <a16:creationId xmlns:a16="http://schemas.microsoft.com/office/drawing/2014/main" id="{912BC1C8-65B2-9B41-8026-2FC2BD874641}"/>
              </a:ext>
            </a:extLst>
          </p:cNvPr>
          <p:cNvSpPr txBox="1"/>
          <p:nvPr/>
        </p:nvSpPr>
        <p:spPr>
          <a:xfrm>
            <a:off x="693801" y="4021145"/>
            <a:ext cx="1719072" cy="1077218"/>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Smoking and secondhand smoke exposure</a:t>
            </a:r>
          </a:p>
        </p:txBody>
      </p:sp>
      <p:sp>
        <p:nvSpPr>
          <p:cNvPr id="13" name="TextBox 12">
            <a:extLst>
              <a:ext uri="{FF2B5EF4-FFF2-40B4-BE49-F238E27FC236}">
                <a16:creationId xmlns:a16="http://schemas.microsoft.com/office/drawing/2014/main" id="{0091852A-0227-1941-9FF0-0C84041AD027}"/>
              </a:ext>
            </a:extLst>
          </p:cNvPr>
          <p:cNvSpPr txBox="1"/>
          <p:nvPr/>
        </p:nvSpPr>
        <p:spPr>
          <a:xfrm>
            <a:off x="3993261" y="3723454"/>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Substance use disorders</a:t>
            </a:r>
          </a:p>
        </p:txBody>
      </p:sp>
      <p:sp>
        <p:nvSpPr>
          <p:cNvPr id="14" name="TextBox 13">
            <a:extLst>
              <a:ext uri="{FF2B5EF4-FFF2-40B4-BE49-F238E27FC236}">
                <a16:creationId xmlns:a16="http://schemas.microsoft.com/office/drawing/2014/main" id="{4F6247E9-C814-9745-88AF-364D5A58CC3F}"/>
              </a:ext>
            </a:extLst>
          </p:cNvPr>
          <p:cNvSpPr txBox="1"/>
          <p:nvPr/>
        </p:nvSpPr>
        <p:spPr>
          <a:xfrm>
            <a:off x="6187440" y="2688233"/>
            <a:ext cx="5059680"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Poor nutrition</a:t>
            </a:r>
          </a:p>
          <a:p>
            <a:r>
              <a:rPr lang="en-US" sz="1600" dirty="0">
                <a:solidFill>
                  <a:schemeClr val="bg1"/>
                </a:solidFill>
                <a:latin typeface="Century Gothic" panose="020B0502020202020204" pitchFamily="34" charset="0"/>
              </a:rPr>
              <a:t>Lack of physical activity</a:t>
            </a:r>
          </a:p>
        </p:txBody>
      </p:sp>
      <p:sp>
        <p:nvSpPr>
          <p:cNvPr id="15" name="TextBox 14">
            <a:extLst>
              <a:ext uri="{FF2B5EF4-FFF2-40B4-BE49-F238E27FC236}">
                <a16:creationId xmlns:a16="http://schemas.microsoft.com/office/drawing/2014/main" id="{93A59D59-F641-8149-904A-A31D21695353}"/>
              </a:ext>
            </a:extLst>
          </p:cNvPr>
          <p:cNvSpPr txBox="1"/>
          <p:nvPr/>
        </p:nvSpPr>
        <p:spPr>
          <a:xfrm>
            <a:off x="6640068" y="370761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Lack of access to care</a:t>
            </a:r>
          </a:p>
        </p:txBody>
      </p:sp>
      <p:sp>
        <p:nvSpPr>
          <p:cNvPr id="16" name="TextBox 15">
            <a:extLst>
              <a:ext uri="{FF2B5EF4-FFF2-40B4-BE49-F238E27FC236}">
                <a16:creationId xmlns:a16="http://schemas.microsoft.com/office/drawing/2014/main" id="{01150326-2F4D-2A4B-8E3D-57E7E8F3605D}"/>
              </a:ext>
            </a:extLst>
          </p:cNvPr>
          <p:cNvSpPr txBox="1"/>
          <p:nvPr/>
        </p:nvSpPr>
        <p:spPr>
          <a:xfrm>
            <a:off x="3912075" y="431242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Intimate partner violence</a:t>
            </a:r>
          </a:p>
        </p:txBody>
      </p:sp>
      <p:sp>
        <p:nvSpPr>
          <p:cNvPr id="17" name="TextBox 16">
            <a:extLst>
              <a:ext uri="{FF2B5EF4-FFF2-40B4-BE49-F238E27FC236}">
                <a16:creationId xmlns:a16="http://schemas.microsoft.com/office/drawing/2014/main" id="{310A5FD1-2D98-7544-90F1-D13BCACB6B39}"/>
              </a:ext>
            </a:extLst>
          </p:cNvPr>
          <p:cNvSpPr txBox="1"/>
          <p:nvPr/>
        </p:nvSpPr>
        <p:spPr>
          <a:xfrm>
            <a:off x="160597" y="520190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Poverty</a:t>
            </a:r>
          </a:p>
        </p:txBody>
      </p:sp>
      <p:sp>
        <p:nvSpPr>
          <p:cNvPr id="18" name="TextBox 17">
            <a:extLst>
              <a:ext uri="{FF2B5EF4-FFF2-40B4-BE49-F238E27FC236}">
                <a16:creationId xmlns:a16="http://schemas.microsoft.com/office/drawing/2014/main" id="{F0ADF347-E280-A541-AC98-0B0DE0BA2D7A}"/>
              </a:ext>
            </a:extLst>
          </p:cNvPr>
          <p:cNvSpPr txBox="1"/>
          <p:nvPr/>
        </p:nvSpPr>
        <p:spPr>
          <a:xfrm>
            <a:off x="6659102" y="4240540"/>
            <a:ext cx="2398776" cy="584775"/>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Homelessness and housing instability</a:t>
            </a:r>
          </a:p>
        </p:txBody>
      </p:sp>
      <p:sp>
        <p:nvSpPr>
          <p:cNvPr id="19" name="TextBox 18">
            <a:extLst>
              <a:ext uri="{FF2B5EF4-FFF2-40B4-BE49-F238E27FC236}">
                <a16:creationId xmlns:a16="http://schemas.microsoft.com/office/drawing/2014/main" id="{9F9A47C1-5399-0B4D-8549-CA3FC3BC0885}"/>
              </a:ext>
            </a:extLst>
          </p:cNvPr>
          <p:cNvSpPr txBox="1"/>
          <p:nvPr/>
        </p:nvSpPr>
        <p:spPr>
          <a:xfrm>
            <a:off x="3968311" y="484647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Residential segregation</a:t>
            </a:r>
          </a:p>
        </p:txBody>
      </p:sp>
      <p:sp>
        <p:nvSpPr>
          <p:cNvPr id="20" name="TextBox 19">
            <a:extLst>
              <a:ext uri="{FF2B5EF4-FFF2-40B4-BE49-F238E27FC236}">
                <a16:creationId xmlns:a16="http://schemas.microsoft.com/office/drawing/2014/main" id="{26F20171-9D21-CC49-9CCF-F2140E860519}"/>
              </a:ext>
            </a:extLst>
          </p:cNvPr>
          <p:cNvSpPr txBox="1"/>
          <p:nvPr/>
        </p:nvSpPr>
        <p:spPr>
          <a:xfrm>
            <a:off x="397926" y="5664830"/>
            <a:ext cx="2016090" cy="335373"/>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Income inequality</a:t>
            </a:r>
          </a:p>
        </p:txBody>
      </p:sp>
      <p:sp>
        <p:nvSpPr>
          <p:cNvPr id="21" name="TextBox 20">
            <a:extLst>
              <a:ext uri="{FF2B5EF4-FFF2-40B4-BE49-F238E27FC236}">
                <a16:creationId xmlns:a16="http://schemas.microsoft.com/office/drawing/2014/main" id="{643BCB90-B815-E841-AE33-0FE316AF34D3}"/>
              </a:ext>
            </a:extLst>
          </p:cNvPr>
          <p:cNvSpPr txBox="1"/>
          <p:nvPr/>
        </p:nvSpPr>
        <p:spPr>
          <a:xfrm>
            <a:off x="5918015" y="5239950"/>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Air and water pollution</a:t>
            </a:r>
          </a:p>
        </p:txBody>
      </p:sp>
      <p:sp>
        <p:nvSpPr>
          <p:cNvPr id="22" name="TextBox 21">
            <a:extLst>
              <a:ext uri="{FF2B5EF4-FFF2-40B4-BE49-F238E27FC236}">
                <a16:creationId xmlns:a16="http://schemas.microsoft.com/office/drawing/2014/main" id="{97352AC5-6100-2046-9605-CF224F765E4C}"/>
              </a:ext>
            </a:extLst>
          </p:cNvPr>
          <p:cNvSpPr txBox="1"/>
          <p:nvPr/>
        </p:nvSpPr>
        <p:spPr>
          <a:xfrm>
            <a:off x="3516342" y="5430047"/>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Mass incarceration</a:t>
            </a:r>
          </a:p>
        </p:txBody>
      </p:sp>
      <p:sp>
        <p:nvSpPr>
          <p:cNvPr id="23" name="TextBox 22">
            <a:extLst>
              <a:ext uri="{FF2B5EF4-FFF2-40B4-BE49-F238E27FC236}">
                <a16:creationId xmlns:a16="http://schemas.microsoft.com/office/drawing/2014/main" id="{2C6FC82B-D826-1A46-8F4B-D19248D2EB4E}"/>
              </a:ext>
            </a:extLst>
          </p:cNvPr>
          <p:cNvSpPr txBox="1"/>
          <p:nvPr/>
        </p:nvSpPr>
        <p:spPr>
          <a:xfrm>
            <a:off x="671039" y="6286282"/>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Unemployment</a:t>
            </a:r>
          </a:p>
        </p:txBody>
      </p:sp>
      <p:sp>
        <p:nvSpPr>
          <p:cNvPr id="24" name="TextBox 23">
            <a:extLst>
              <a:ext uri="{FF2B5EF4-FFF2-40B4-BE49-F238E27FC236}">
                <a16:creationId xmlns:a16="http://schemas.microsoft.com/office/drawing/2014/main" id="{2D7170B4-F103-1A49-8C48-8158E301BFE2}"/>
              </a:ext>
            </a:extLst>
          </p:cNvPr>
          <p:cNvSpPr txBox="1"/>
          <p:nvPr/>
        </p:nvSpPr>
        <p:spPr>
          <a:xfrm>
            <a:off x="2444496" y="5922490"/>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Racism</a:t>
            </a:r>
          </a:p>
        </p:txBody>
      </p:sp>
      <p:sp>
        <p:nvSpPr>
          <p:cNvPr id="25" name="TextBox 24">
            <a:extLst>
              <a:ext uri="{FF2B5EF4-FFF2-40B4-BE49-F238E27FC236}">
                <a16:creationId xmlns:a16="http://schemas.microsoft.com/office/drawing/2014/main" id="{A3DA8673-2067-3847-AB75-C184E25BF0E2}"/>
              </a:ext>
            </a:extLst>
          </p:cNvPr>
          <p:cNvSpPr txBox="1"/>
          <p:nvPr/>
        </p:nvSpPr>
        <p:spPr>
          <a:xfrm>
            <a:off x="3756279" y="6029185"/>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Toxic stress</a:t>
            </a:r>
          </a:p>
        </p:txBody>
      </p:sp>
      <p:sp>
        <p:nvSpPr>
          <p:cNvPr id="26" name="TextBox 25">
            <a:extLst>
              <a:ext uri="{FF2B5EF4-FFF2-40B4-BE49-F238E27FC236}">
                <a16:creationId xmlns:a16="http://schemas.microsoft.com/office/drawing/2014/main" id="{5478DB91-F8DC-234B-8A07-F32C546F82CA}"/>
              </a:ext>
            </a:extLst>
          </p:cNvPr>
          <p:cNvSpPr txBox="1"/>
          <p:nvPr/>
        </p:nvSpPr>
        <p:spPr>
          <a:xfrm>
            <a:off x="7407597" y="5973476"/>
            <a:ext cx="5059680" cy="338554"/>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Violence</a:t>
            </a:r>
          </a:p>
        </p:txBody>
      </p:sp>
      <p:sp>
        <p:nvSpPr>
          <p:cNvPr id="27" name="TextBox 26">
            <a:extLst>
              <a:ext uri="{FF2B5EF4-FFF2-40B4-BE49-F238E27FC236}">
                <a16:creationId xmlns:a16="http://schemas.microsoft.com/office/drawing/2014/main" id="{55EC45E0-EA6F-2C41-BDF0-27758BA660B6}"/>
              </a:ext>
            </a:extLst>
          </p:cNvPr>
          <p:cNvSpPr txBox="1"/>
          <p:nvPr/>
        </p:nvSpPr>
        <p:spPr>
          <a:xfrm>
            <a:off x="5784147" y="5826758"/>
            <a:ext cx="1592970" cy="830997"/>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Harmful working conditions</a:t>
            </a:r>
          </a:p>
        </p:txBody>
      </p:sp>
      <p:sp>
        <p:nvSpPr>
          <p:cNvPr id="29" name="TextBox 28">
            <a:extLst>
              <a:ext uri="{FF2B5EF4-FFF2-40B4-BE49-F238E27FC236}">
                <a16:creationId xmlns:a16="http://schemas.microsoft.com/office/drawing/2014/main" id="{11FF2CCD-0A0D-6048-9F23-25AE781495E9}"/>
              </a:ext>
            </a:extLst>
          </p:cNvPr>
          <p:cNvSpPr txBox="1"/>
          <p:nvPr/>
        </p:nvSpPr>
        <p:spPr>
          <a:xfrm>
            <a:off x="4373037" y="3287392"/>
            <a:ext cx="5059680" cy="338554"/>
          </a:xfrm>
          <a:prstGeom prst="rect">
            <a:avLst/>
          </a:prstGeom>
          <a:noFill/>
        </p:spPr>
        <p:txBody>
          <a:bodyPr wrap="square" rtlCol="0">
            <a:spAutoFit/>
          </a:bodyPr>
          <a:lstStyle/>
          <a:p>
            <a:r>
              <a:rPr lang="en-US" sz="1600" dirty="0">
                <a:solidFill>
                  <a:srgbClr val="C00000"/>
                </a:solidFill>
                <a:latin typeface="Century Gothic" panose="020B0502020202020204" pitchFamily="34" charset="0"/>
              </a:rPr>
              <a:t>Child accidents and injuries</a:t>
            </a:r>
          </a:p>
        </p:txBody>
      </p:sp>
      <p:sp>
        <p:nvSpPr>
          <p:cNvPr id="28" name="TextBox 27">
            <a:extLst>
              <a:ext uri="{FF2B5EF4-FFF2-40B4-BE49-F238E27FC236}">
                <a16:creationId xmlns:a16="http://schemas.microsoft.com/office/drawing/2014/main" id="{25E65402-02B0-A24C-B3A9-2208FE5AFFB9}"/>
              </a:ext>
            </a:extLst>
          </p:cNvPr>
          <p:cNvSpPr txBox="1"/>
          <p:nvPr/>
        </p:nvSpPr>
        <p:spPr>
          <a:xfrm>
            <a:off x="3657600" y="976112"/>
            <a:ext cx="5059680" cy="523220"/>
          </a:xfrm>
          <a:prstGeom prst="rect">
            <a:avLst/>
          </a:prstGeom>
          <a:noFill/>
        </p:spPr>
        <p:txBody>
          <a:bodyPr wrap="square" rtlCol="0">
            <a:spAutoFit/>
          </a:bodyPr>
          <a:lstStyle/>
          <a:p>
            <a:r>
              <a:rPr lang="en-US" sz="2800" b="1" dirty="0">
                <a:solidFill>
                  <a:srgbClr val="C00000"/>
                </a:solidFill>
                <a:latin typeface="Century Gothic" panose="020B0502020202020204" pitchFamily="34" charset="0"/>
              </a:rPr>
              <a:t>Infant mortality</a:t>
            </a:r>
          </a:p>
        </p:txBody>
      </p:sp>
    </p:spTree>
    <p:extLst>
      <p:ext uri="{BB962C8B-B14F-4D97-AF65-F5344CB8AC3E}">
        <p14:creationId xmlns:p14="http://schemas.microsoft.com/office/powerpoint/2010/main" val="163125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31668"/>
            <a:ext cx="8229600" cy="1143000"/>
          </a:xfrm>
          <a:noFill/>
        </p:spPr>
        <p:txBody>
          <a:bodyPr>
            <a:noAutofit/>
          </a:bodyPr>
          <a:lstStyle/>
          <a:p>
            <a:r>
              <a:rPr lang="en-US" sz="3200" b="1" dirty="0">
                <a:latin typeface="Century Gothic" panose="020B0502020202020204" pitchFamily="34" charset="0"/>
              </a:rPr>
              <a:t>Trends in Ohio infant mortality rates, by race (1990-2016)</a:t>
            </a:r>
            <a:endParaRPr lang="en-US" sz="2400" b="1" dirty="0">
              <a:latin typeface="Century Gothic" panose="020B0502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756" y="1432271"/>
            <a:ext cx="7545444" cy="479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a:extLst>
              <a:ext uri="{FF2B5EF4-FFF2-40B4-BE49-F238E27FC236}">
                <a16:creationId xmlns:a16="http://schemas.microsoft.com/office/drawing/2014/main" id="{55E31AE3-2273-4345-9D0A-D20395B2311D}"/>
              </a:ext>
            </a:extLst>
          </p:cNvPr>
          <p:cNvSpPr txBox="1">
            <a:spLocks noChangeArrowheads="1"/>
          </p:cNvSpPr>
          <p:nvPr/>
        </p:nvSpPr>
        <p:spPr bwMode="auto">
          <a:xfrm>
            <a:off x="0" y="6437312"/>
            <a:ext cx="906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spcBef>
                <a:spcPct val="0"/>
              </a:spcBef>
              <a:buFontTx/>
              <a:buNone/>
            </a:pPr>
            <a:endParaRPr lang="en-US" altLang="en-US" sz="800" dirty="0">
              <a:latin typeface="Century Gothic" pitchFamily="34" charset="0"/>
            </a:endParaRPr>
          </a:p>
          <a:p>
            <a:pPr algn="ctr" defTabSz="914400" eaLnBrk="1" hangingPunct="1">
              <a:spcBef>
                <a:spcPct val="0"/>
              </a:spcBef>
              <a:buFontTx/>
              <a:buNone/>
            </a:pPr>
            <a:r>
              <a:rPr lang="en-US" altLang="en-US" sz="800" dirty="0">
                <a:latin typeface="Century Gothic" pitchFamily="34" charset="0"/>
              </a:rPr>
              <a:t>Copyright © 2018 Health Policy Institute of Ohio. All rights reserved.</a:t>
            </a:r>
          </a:p>
          <a:p>
            <a:pPr algn="ctr" defTabSz="914400" eaLnBrk="1" hangingPunct="1">
              <a:spcBef>
                <a:spcPct val="0"/>
              </a:spcBef>
              <a:buFontTx/>
              <a:buNone/>
            </a:pPr>
            <a:endParaRPr lang="en-US" altLang="en-US" sz="1100" dirty="0">
              <a:latin typeface="Century Gothic" pitchFamily="34" charset="0"/>
            </a:endParaRPr>
          </a:p>
        </p:txBody>
      </p:sp>
    </p:spTree>
    <p:extLst>
      <p:ext uri="{BB962C8B-B14F-4D97-AF65-F5344CB8AC3E}">
        <p14:creationId xmlns:p14="http://schemas.microsoft.com/office/powerpoint/2010/main" val="408546560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1775</Words>
  <Application>Microsoft Macintosh PowerPoint</Application>
  <PresentationFormat>On-screen Show (4:3)</PresentationFormat>
  <Paragraphs>331</Paragraphs>
  <Slides>52</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52</vt:i4>
      </vt:variant>
    </vt:vector>
  </HeadingPairs>
  <TitlesOfParts>
    <vt:vector size="59" baseType="lpstr">
      <vt:lpstr>ＭＳ Ｐゴシック</vt:lpstr>
      <vt:lpstr>Arial</vt:lpstr>
      <vt:lpstr>Calibri</vt:lpstr>
      <vt:lpstr>Century Gothic</vt:lpstr>
      <vt:lpstr>Times New Roman</vt:lpstr>
      <vt:lpstr>1_Office Theme</vt:lpstr>
      <vt:lpstr>3_Office Theme</vt:lpstr>
      <vt:lpstr>PowerPoint Presentation</vt:lpstr>
      <vt:lpstr>PowerPoint Presentation</vt:lpstr>
      <vt:lpstr>Who can use this report?</vt:lpstr>
      <vt:lpstr>Policy change starting points Recommendation examples</vt:lpstr>
      <vt:lpstr>Today</vt:lpstr>
      <vt:lpstr>Improvement is possible.</vt:lpstr>
      <vt:lpstr>PowerPoint Presentation</vt:lpstr>
      <vt:lpstr>PowerPoint Presentation</vt:lpstr>
      <vt:lpstr>Trends in Ohio infant mortality rates, by race (1990-2016)</vt:lpstr>
      <vt:lpstr>States with highest Non-Hispanic black infant mortality rate, 2013-2015 (pooled)</vt:lpstr>
      <vt:lpstr>PowerPoint Presentation</vt:lpstr>
      <vt:lpstr>PowerPoint Presentation</vt:lpstr>
      <vt:lpstr>Health equity is critical to health value.</vt:lpstr>
      <vt:lpstr>PowerPoint Presentation</vt:lpstr>
      <vt:lpstr>PowerPoint Presentation</vt:lpstr>
      <vt:lpstr>PowerPoint Presentation</vt:lpstr>
      <vt:lpstr>PowerPoint Presentation</vt:lpstr>
      <vt:lpstr>SB 332 requirements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Improvement is possible.</vt:lpstr>
      <vt:lpstr>Contact</vt:lpstr>
      <vt:lpstr>Connect with us</vt:lpstr>
      <vt:lpstr>PowerPoint Presentation</vt:lpstr>
      <vt:lpstr>Advisory Group Sectors</vt:lpstr>
      <vt:lpstr>Policy recommendations informed by…</vt:lpstr>
      <vt:lpstr>PowerPoint Presentation</vt:lpstr>
    </vt:vector>
  </TitlesOfParts>
  <Company>Microsoft</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Stevens</dc:creator>
  <cp:lastModifiedBy>Microsoft Office User</cp:lastModifiedBy>
  <cp:revision>75</cp:revision>
  <cp:lastPrinted>2018-03-07T13:23:12Z</cp:lastPrinted>
  <dcterms:created xsi:type="dcterms:W3CDTF">2018-01-19T16:26:49Z</dcterms:created>
  <dcterms:modified xsi:type="dcterms:W3CDTF">2018-03-08T17:40:47Z</dcterms:modified>
</cp:coreProperties>
</file>