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0" r:id="rId2"/>
  </p:sldMasterIdLst>
  <p:notesMasterIdLst>
    <p:notesMasterId r:id="rId31"/>
  </p:notesMasterIdLst>
  <p:handoutMasterIdLst>
    <p:handoutMasterId r:id="rId32"/>
  </p:handoutMasterIdLst>
  <p:sldIdLst>
    <p:sldId id="394" r:id="rId3"/>
    <p:sldId id="412" r:id="rId4"/>
    <p:sldId id="395" r:id="rId5"/>
    <p:sldId id="396" r:id="rId6"/>
    <p:sldId id="327" r:id="rId7"/>
    <p:sldId id="397" r:id="rId8"/>
    <p:sldId id="398" r:id="rId9"/>
    <p:sldId id="399" r:id="rId10"/>
    <p:sldId id="400" r:id="rId11"/>
    <p:sldId id="401" r:id="rId12"/>
    <p:sldId id="413" r:id="rId13"/>
    <p:sldId id="414" r:id="rId14"/>
    <p:sldId id="408" r:id="rId15"/>
    <p:sldId id="409" r:id="rId16"/>
    <p:sldId id="410" r:id="rId17"/>
    <p:sldId id="333" r:id="rId18"/>
    <p:sldId id="334" r:id="rId19"/>
    <p:sldId id="314" r:id="rId20"/>
    <p:sldId id="316" r:id="rId21"/>
    <p:sldId id="335" r:id="rId22"/>
    <p:sldId id="336" r:id="rId23"/>
    <p:sldId id="392" r:id="rId24"/>
    <p:sldId id="415" r:id="rId25"/>
    <p:sldId id="402" r:id="rId26"/>
    <p:sldId id="340" r:id="rId27"/>
    <p:sldId id="411" r:id="rId28"/>
    <p:sldId id="416" r:id="rId29"/>
    <p:sldId id="404" r:id="rId30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042143"/>
    <a:srgbClr val="FFCA2D"/>
    <a:srgbClr val="1EAD3B"/>
    <a:srgbClr val="A8071E"/>
    <a:srgbClr val="FFFFFF"/>
    <a:srgbClr val="F7F3DA"/>
    <a:srgbClr val="F26E77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08" y="102"/>
      </p:cViewPr>
      <p:guideLst>
        <p:guide orient="horz" pos="2160"/>
        <p:guide pos="38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8EB280-4333-46E8-AAC4-50AFB997BACF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9CE8F91-DB1F-4B52-98A9-062EBC723A8D}">
      <dgm:prSet phldrT="[Text]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/>
            <a:t>Racial Segregation &amp; Opportunity Isolation</a:t>
          </a:r>
        </a:p>
      </dgm:t>
    </dgm:pt>
    <dgm:pt modelId="{B6F0AF8E-168C-4EAE-A6D6-0749C9476BB7}" type="parTrans" cxnId="{4949DA1C-04A8-487E-A926-C715C9C94E19}">
      <dgm:prSet/>
      <dgm:spPr/>
      <dgm:t>
        <a:bodyPr/>
        <a:lstStyle/>
        <a:p>
          <a:endParaRPr lang="en-US"/>
        </a:p>
      </dgm:t>
    </dgm:pt>
    <dgm:pt modelId="{F5F22215-863C-48DD-BB88-4CC34EBB57CA}" type="sibTrans" cxnId="{4949DA1C-04A8-487E-A926-C715C9C94E19}">
      <dgm:prSet/>
      <dgm:spPr/>
      <dgm:t>
        <a:bodyPr/>
        <a:lstStyle/>
        <a:p>
          <a:endParaRPr lang="en-US"/>
        </a:p>
      </dgm:t>
    </dgm:pt>
    <dgm:pt modelId="{04EC98AF-7DBC-403E-9F93-91ADE1268D68}">
      <dgm:prSet phldrT="[Text]"/>
      <dgm:spPr>
        <a:solidFill>
          <a:srgbClr val="92D05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Zoning &amp; Land Use Practices</a:t>
          </a:r>
        </a:p>
      </dgm:t>
    </dgm:pt>
    <dgm:pt modelId="{5CBD3EC9-396C-4845-A49F-8D22DF323663}" type="parTrans" cxnId="{F0129B35-6E8C-459B-A6E7-E113B6B85DA9}">
      <dgm:prSet/>
      <dgm:spPr>
        <a:solidFill>
          <a:srgbClr val="92D05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65D4F30D-7E31-4F55-A4FD-FFCB3FC04532}" type="sibTrans" cxnId="{F0129B35-6E8C-459B-A6E7-E113B6B85DA9}">
      <dgm:prSet/>
      <dgm:spPr/>
      <dgm:t>
        <a:bodyPr/>
        <a:lstStyle/>
        <a:p>
          <a:endParaRPr lang="en-US"/>
        </a:p>
      </dgm:t>
    </dgm:pt>
    <dgm:pt modelId="{F705F97D-392F-4BBE-B613-6D65A9061337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Redlining &amp; Investment Practices</a:t>
          </a:r>
        </a:p>
      </dgm:t>
    </dgm:pt>
    <dgm:pt modelId="{75E15391-EDF0-4528-B5BA-4655F633FA0E}" type="parTrans" cxnId="{334F5C09-1883-4B73-8749-EE53C3353C49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74B51DEF-C91A-4855-88B3-CDCAD2AF43F2}" type="sibTrans" cxnId="{334F5C09-1883-4B73-8749-EE53C3353C49}">
      <dgm:prSet/>
      <dgm:spPr/>
      <dgm:t>
        <a:bodyPr/>
        <a:lstStyle/>
        <a:p>
          <a:endParaRPr lang="en-US"/>
        </a:p>
      </dgm:t>
    </dgm:pt>
    <dgm:pt modelId="{72D938E3-A10D-4C12-934B-793C2CFEBC50}">
      <dgm:prSet phldrT="[Text]"/>
      <dgm:spPr>
        <a:solidFill>
          <a:srgbClr val="9966FF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Urban Renewal, Public Housing &amp; Federal Highway Policies</a:t>
          </a:r>
        </a:p>
      </dgm:t>
    </dgm:pt>
    <dgm:pt modelId="{534BA948-653E-4B83-B3BE-9FB187BC5F8A}" type="parTrans" cxnId="{AE33D157-5380-43F4-8A6E-9387F2BBD764}">
      <dgm:prSet/>
      <dgm:spPr>
        <a:solidFill>
          <a:srgbClr val="9966FF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0D198D9A-8B0E-4BBB-AC81-BD95E2A07A0F}" type="sibTrans" cxnId="{AE33D157-5380-43F4-8A6E-9387F2BBD764}">
      <dgm:prSet/>
      <dgm:spPr/>
      <dgm:t>
        <a:bodyPr/>
        <a:lstStyle/>
        <a:p>
          <a:endParaRPr lang="en-US"/>
        </a:p>
      </dgm:t>
    </dgm:pt>
    <dgm:pt modelId="{A9F80C41-2D41-43FB-A211-E7C6BDC0E127}">
      <dgm:prSet phldrT="[Text]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Explicit Racial Discrimination &amp; Intimidation Practices</a:t>
          </a:r>
        </a:p>
      </dgm:t>
    </dgm:pt>
    <dgm:pt modelId="{EACBE261-757F-4766-B113-A023F0664471}" type="parTrans" cxnId="{E0ADED52-DD3E-49A0-906D-434575AE059F}">
      <dgm:prSet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62467C2A-D0A2-48E1-9CB0-1F6D40D51A2A}" type="sibTrans" cxnId="{E0ADED52-DD3E-49A0-906D-434575AE059F}">
      <dgm:prSet/>
      <dgm:spPr/>
      <dgm:t>
        <a:bodyPr/>
        <a:lstStyle/>
        <a:p>
          <a:endParaRPr lang="en-US"/>
        </a:p>
      </dgm:t>
    </dgm:pt>
    <dgm:pt modelId="{782E6BB1-1ED1-4CBD-B2B0-C53FE4CB297F}" type="pres">
      <dgm:prSet presAssocID="{078EB280-4333-46E8-AAC4-50AFB997BAC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E6509F-13D4-41DB-B063-81B5DDAC1F20}" type="pres">
      <dgm:prSet presAssocID="{89CE8F91-DB1F-4B52-98A9-062EBC723A8D}" presName="centerShape" presStyleLbl="node0" presStyleIdx="0" presStyleCnt="1"/>
      <dgm:spPr/>
      <dgm:t>
        <a:bodyPr/>
        <a:lstStyle/>
        <a:p>
          <a:endParaRPr lang="en-US"/>
        </a:p>
      </dgm:t>
    </dgm:pt>
    <dgm:pt modelId="{01B4819B-1227-4606-AE50-9107E841C74A}" type="pres">
      <dgm:prSet presAssocID="{5CBD3EC9-396C-4845-A49F-8D22DF323663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EF113228-54A7-4CA5-B7F9-38DBFEACC17E}" type="pres">
      <dgm:prSet presAssocID="{04EC98AF-7DBC-403E-9F93-91ADE1268D68}" presName="node" presStyleLbl="node1" presStyleIdx="0" presStyleCnt="4" custRadScaleRad="104707" custRadScaleInc="-15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F61C09-257B-42D0-AF99-6598BD1ECFC2}" type="pres">
      <dgm:prSet presAssocID="{75E15391-EDF0-4528-B5BA-4655F633FA0E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EEDD7EA3-F9E6-49A8-BA1A-08EE7788C526}" type="pres">
      <dgm:prSet presAssocID="{F705F97D-392F-4BBE-B613-6D65A9061337}" presName="node" presStyleLbl="node1" presStyleIdx="1" presStyleCnt="4" custRadScaleRad="102699" custRadScaleInc="15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D5FE11-46B9-4A73-BEB3-7007FA062450}" type="pres">
      <dgm:prSet presAssocID="{534BA948-653E-4B83-B3BE-9FB187BC5F8A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2C04297F-181E-4FFB-858B-901D20A4A4B5}" type="pres">
      <dgm:prSet presAssocID="{72D938E3-A10D-4C12-934B-793C2CFEBC5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56BAE8-5426-4438-8DC3-C84B2F4A1B43}" type="pres">
      <dgm:prSet presAssocID="{EACBE261-757F-4766-B113-A023F0664471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8C951093-0C29-4B23-9209-6A16E480FBFF}" type="pres">
      <dgm:prSet presAssocID="{A9F80C41-2D41-43FB-A211-E7C6BDC0E127}" presName="node" presStyleLbl="node1" presStyleIdx="3" presStyleCnt="4" custRadScaleRad="104707" custRadScaleInc="15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90E821-90CB-488D-AB79-6849D6750E2F}" type="presOf" srcId="{F705F97D-392F-4BBE-B613-6D65A9061337}" destId="{EEDD7EA3-F9E6-49A8-BA1A-08EE7788C526}" srcOrd="0" destOrd="0" presId="urn:microsoft.com/office/officeart/2005/8/layout/radial4"/>
    <dgm:cxn modelId="{F0129B35-6E8C-459B-A6E7-E113B6B85DA9}" srcId="{89CE8F91-DB1F-4B52-98A9-062EBC723A8D}" destId="{04EC98AF-7DBC-403E-9F93-91ADE1268D68}" srcOrd="0" destOrd="0" parTransId="{5CBD3EC9-396C-4845-A49F-8D22DF323663}" sibTransId="{65D4F30D-7E31-4F55-A4FD-FFCB3FC04532}"/>
    <dgm:cxn modelId="{6152EA44-15A9-44B5-B355-6D5B334132A2}" type="presOf" srcId="{EACBE261-757F-4766-B113-A023F0664471}" destId="{1356BAE8-5426-4438-8DC3-C84B2F4A1B43}" srcOrd="0" destOrd="0" presId="urn:microsoft.com/office/officeart/2005/8/layout/radial4"/>
    <dgm:cxn modelId="{E0ADED52-DD3E-49A0-906D-434575AE059F}" srcId="{89CE8F91-DB1F-4B52-98A9-062EBC723A8D}" destId="{A9F80C41-2D41-43FB-A211-E7C6BDC0E127}" srcOrd="3" destOrd="0" parTransId="{EACBE261-757F-4766-B113-A023F0664471}" sibTransId="{62467C2A-D0A2-48E1-9CB0-1F6D40D51A2A}"/>
    <dgm:cxn modelId="{B0B853D0-0DB4-44CA-A34A-27E8AB6F373B}" type="presOf" srcId="{04EC98AF-7DBC-403E-9F93-91ADE1268D68}" destId="{EF113228-54A7-4CA5-B7F9-38DBFEACC17E}" srcOrd="0" destOrd="0" presId="urn:microsoft.com/office/officeart/2005/8/layout/radial4"/>
    <dgm:cxn modelId="{2739FE8A-8976-4545-BD21-434FE0B14736}" type="presOf" srcId="{A9F80C41-2D41-43FB-A211-E7C6BDC0E127}" destId="{8C951093-0C29-4B23-9209-6A16E480FBFF}" srcOrd="0" destOrd="0" presId="urn:microsoft.com/office/officeart/2005/8/layout/radial4"/>
    <dgm:cxn modelId="{DFD0ADA0-F7D1-4497-A316-ED377164D2EA}" type="presOf" srcId="{72D938E3-A10D-4C12-934B-793C2CFEBC50}" destId="{2C04297F-181E-4FFB-858B-901D20A4A4B5}" srcOrd="0" destOrd="0" presId="urn:microsoft.com/office/officeart/2005/8/layout/radial4"/>
    <dgm:cxn modelId="{1065AF0C-CA61-4D46-9B47-44C209C1E67E}" type="presOf" srcId="{75E15391-EDF0-4528-B5BA-4655F633FA0E}" destId="{89F61C09-257B-42D0-AF99-6598BD1ECFC2}" srcOrd="0" destOrd="0" presId="urn:microsoft.com/office/officeart/2005/8/layout/radial4"/>
    <dgm:cxn modelId="{AE33D157-5380-43F4-8A6E-9387F2BBD764}" srcId="{89CE8F91-DB1F-4B52-98A9-062EBC723A8D}" destId="{72D938E3-A10D-4C12-934B-793C2CFEBC50}" srcOrd="2" destOrd="0" parTransId="{534BA948-653E-4B83-B3BE-9FB187BC5F8A}" sibTransId="{0D198D9A-8B0E-4BBB-AC81-BD95E2A07A0F}"/>
    <dgm:cxn modelId="{B50BAA0C-9D7A-4D0D-AF7F-DAD53F3DCE51}" type="presOf" srcId="{89CE8F91-DB1F-4B52-98A9-062EBC723A8D}" destId="{9EE6509F-13D4-41DB-B063-81B5DDAC1F20}" srcOrd="0" destOrd="0" presId="urn:microsoft.com/office/officeart/2005/8/layout/radial4"/>
    <dgm:cxn modelId="{4949DA1C-04A8-487E-A926-C715C9C94E19}" srcId="{078EB280-4333-46E8-AAC4-50AFB997BACF}" destId="{89CE8F91-DB1F-4B52-98A9-062EBC723A8D}" srcOrd="0" destOrd="0" parTransId="{B6F0AF8E-168C-4EAE-A6D6-0749C9476BB7}" sibTransId="{F5F22215-863C-48DD-BB88-4CC34EBB57CA}"/>
    <dgm:cxn modelId="{334F5C09-1883-4B73-8749-EE53C3353C49}" srcId="{89CE8F91-DB1F-4B52-98A9-062EBC723A8D}" destId="{F705F97D-392F-4BBE-B613-6D65A9061337}" srcOrd="1" destOrd="0" parTransId="{75E15391-EDF0-4528-B5BA-4655F633FA0E}" sibTransId="{74B51DEF-C91A-4855-88B3-CDCAD2AF43F2}"/>
    <dgm:cxn modelId="{19C6BBA4-7389-462D-8E51-F33B6B118AB5}" type="presOf" srcId="{078EB280-4333-46E8-AAC4-50AFB997BACF}" destId="{782E6BB1-1ED1-4CBD-B2B0-C53FE4CB297F}" srcOrd="0" destOrd="0" presId="urn:microsoft.com/office/officeart/2005/8/layout/radial4"/>
    <dgm:cxn modelId="{0A8BFD1C-EB4D-482B-A1D9-A9B8ECD0594D}" type="presOf" srcId="{5CBD3EC9-396C-4845-A49F-8D22DF323663}" destId="{01B4819B-1227-4606-AE50-9107E841C74A}" srcOrd="0" destOrd="0" presId="urn:microsoft.com/office/officeart/2005/8/layout/radial4"/>
    <dgm:cxn modelId="{17D3569C-8C9C-4183-8E0A-8A9B8C45B0C2}" type="presOf" srcId="{534BA948-653E-4B83-B3BE-9FB187BC5F8A}" destId="{91D5FE11-46B9-4A73-BEB3-7007FA062450}" srcOrd="0" destOrd="0" presId="urn:microsoft.com/office/officeart/2005/8/layout/radial4"/>
    <dgm:cxn modelId="{5AC2F05C-3283-4199-A116-9CAC2EFFA059}" type="presParOf" srcId="{782E6BB1-1ED1-4CBD-B2B0-C53FE4CB297F}" destId="{9EE6509F-13D4-41DB-B063-81B5DDAC1F20}" srcOrd="0" destOrd="0" presId="urn:microsoft.com/office/officeart/2005/8/layout/radial4"/>
    <dgm:cxn modelId="{913125CA-7739-47B4-9A62-005B6C672714}" type="presParOf" srcId="{782E6BB1-1ED1-4CBD-B2B0-C53FE4CB297F}" destId="{01B4819B-1227-4606-AE50-9107E841C74A}" srcOrd="1" destOrd="0" presId="urn:microsoft.com/office/officeart/2005/8/layout/radial4"/>
    <dgm:cxn modelId="{4134F2DD-4E16-4147-B490-250D534AB097}" type="presParOf" srcId="{782E6BB1-1ED1-4CBD-B2B0-C53FE4CB297F}" destId="{EF113228-54A7-4CA5-B7F9-38DBFEACC17E}" srcOrd="2" destOrd="0" presId="urn:microsoft.com/office/officeart/2005/8/layout/radial4"/>
    <dgm:cxn modelId="{A200CA2F-6473-4A09-A828-63371149863E}" type="presParOf" srcId="{782E6BB1-1ED1-4CBD-B2B0-C53FE4CB297F}" destId="{89F61C09-257B-42D0-AF99-6598BD1ECFC2}" srcOrd="3" destOrd="0" presId="urn:microsoft.com/office/officeart/2005/8/layout/radial4"/>
    <dgm:cxn modelId="{EBEBA391-C692-4D48-9C9C-F2B9AB2B079D}" type="presParOf" srcId="{782E6BB1-1ED1-4CBD-B2B0-C53FE4CB297F}" destId="{EEDD7EA3-F9E6-49A8-BA1A-08EE7788C526}" srcOrd="4" destOrd="0" presId="urn:microsoft.com/office/officeart/2005/8/layout/radial4"/>
    <dgm:cxn modelId="{867EB4E6-9D0B-48D3-91D6-19065BEA7CE7}" type="presParOf" srcId="{782E6BB1-1ED1-4CBD-B2B0-C53FE4CB297F}" destId="{91D5FE11-46B9-4A73-BEB3-7007FA062450}" srcOrd="5" destOrd="0" presId="urn:microsoft.com/office/officeart/2005/8/layout/radial4"/>
    <dgm:cxn modelId="{AE353FE5-AEC8-4601-8CA0-4E46A73B39F8}" type="presParOf" srcId="{782E6BB1-1ED1-4CBD-B2B0-C53FE4CB297F}" destId="{2C04297F-181E-4FFB-858B-901D20A4A4B5}" srcOrd="6" destOrd="0" presId="urn:microsoft.com/office/officeart/2005/8/layout/radial4"/>
    <dgm:cxn modelId="{F37E109D-AB1B-42CF-912D-A72CF1C5493B}" type="presParOf" srcId="{782E6BB1-1ED1-4CBD-B2B0-C53FE4CB297F}" destId="{1356BAE8-5426-4438-8DC3-C84B2F4A1B43}" srcOrd="7" destOrd="0" presId="urn:microsoft.com/office/officeart/2005/8/layout/radial4"/>
    <dgm:cxn modelId="{E47538E2-BFB6-4E2C-BC56-0B4962FB3102}" type="presParOf" srcId="{782E6BB1-1ED1-4CBD-B2B0-C53FE4CB297F}" destId="{8C951093-0C29-4B23-9209-6A16E480FBFF}" srcOrd="8" destOrd="0" presId="urn:microsoft.com/office/officeart/2005/8/layout/radial4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E6509F-13D4-41DB-B063-81B5DDAC1F20}">
      <dsp:nvSpPr>
        <dsp:cNvPr id="0" name=""/>
        <dsp:cNvSpPr/>
      </dsp:nvSpPr>
      <dsp:spPr>
        <a:xfrm>
          <a:off x="3245085" y="2103652"/>
          <a:ext cx="2010532" cy="20105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Racial Segregation &amp; Opportunity Isolation</a:t>
          </a:r>
        </a:p>
      </dsp:txBody>
      <dsp:txXfrm>
        <a:off x="3539521" y="2398088"/>
        <a:ext cx="1421660" cy="1421660"/>
      </dsp:txXfrm>
    </dsp:sp>
    <dsp:sp modelId="{01B4819B-1227-4606-AE50-9107E841C74A}">
      <dsp:nvSpPr>
        <dsp:cNvPr id="0" name=""/>
        <dsp:cNvSpPr/>
      </dsp:nvSpPr>
      <dsp:spPr>
        <a:xfrm rot="11658636">
          <a:off x="1601018" y="2351871"/>
          <a:ext cx="1609465" cy="573001"/>
        </a:xfrm>
        <a:prstGeom prst="lef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13228-54A7-4CA5-B7F9-38DBFEACC17E}">
      <dsp:nvSpPr>
        <dsp:cNvPr id="0" name=""/>
        <dsp:cNvSpPr/>
      </dsp:nvSpPr>
      <dsp:spPr>
        <a:xfrm>
          <a:off x="670986" y="1675457"/>
          <a:ext cx="1910005" cy="1528004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Zoning &amp; Land Use Practices</a:t>
          </a:r>
        </a:p>
      </dsp:txBody>
      <dsp:txXfrm>
        <a:off x="715740" y="1720211"/>
        <a:ext cx="1820497" cy="1438496"/>
      </dsp:txXfrm>
    </dsp:sp>
    <dsp:sp modelId="{89F61C09-257B-42D0-AF99-6598BD1ECFC2}">
      <dsp:nvSpPr>
        <dsp:cNvPr id="0" name=""/>
        <dsp:cNvSpPr/>
      </dsp:nvSpPr>
      <dsp:spPr>
        <a:xfrm rot="14700347">
          <a:off x="2725544" y="1154968"/>
          <a:ext cx="1494934" cy="573001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DD7EA3-F9E6-49A8-BA1A-08EE7788C526}">
      <dsp:nvSpPr>
        <dsp:cNvPr id="0" name=""/>
        <dsp:cNvSpPr/>
      </dsp:nvSpPr>
      <dsp:spPr>
        <a:xfrm>
          <a:off x="2202183" y="0"/>
          <a:ext cx="1910005" cy="15280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Redlining &amp; Investment Practices</a:t>
          </a:r>
        </a:p>
      </dsp:txBody>
      <dsp:txXfrm>
        <a:off x="2246937" y="44754"/>
        <a:ext cx="1820497" cy="1438496"/>
      </dsp:txXfrm>
    </dsp:sp>
    <dsp:sp modelId="{91D5FE11-46B9-4A73-BEB3-7007FA062450}">
      <dsp:nvSpPr>
        <dsp:cNvPr id="0" name=""/>
        <dsp:cNvSpPr/>
      </dsp:nvSpPr>
      <dsp:spPr>
        <a:xfrm rot="17700000">
          <a:off x="4280531" y="1155313"/>
          <a:ext cx="1494408" cy="573001"/>
        </a:xfrm>
        <a:prstGeom prst="leftArrow">
          <a:avLst>
            <a:gd name="adj1" fmla="val 60000"/>
            <a:gd name="adj2" fmla="val 50000"/>
          </a:avLst>
        </a:prstGeom>
        <a:solidFill>
          <a:srgbClr val="9966FF"/>
        </a:soli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04297F-181E-4FFB-858B-901D20A4A4B5}">
      <dsp:nvSpPr>
        <dsp:cNvPr id="0" name=""/>
        <dsp:cNvSpPr/>
      </dsp:nvSpPr>
      <dsp:spPr>
        <a:xfrm>
          <a:off x="4388514" y="614"/>
          <a:ext cx="1910005" cy="1528004"/>
        </a:xfrm>
        <a:prstGeom prst="roundRect">
          <a:avLst>
            <a:gd name="adj" fmla="val 10000"/>
          </a:avLst>
        </a:prstGeom>
        <a:solidFill>
          <a:srgbClr val="99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Urban Renewal, Public Housing &amp; Federal Highway Policies</a:t>
          </a:r>
        </a:p>
      </dsp:txBody>
      <dsp:txXfrm>
        <a:off x="4433268" y="45368"/>
        <a:ext cx="1820497" cy="1438496"/>
      </dsp:txXfrm>
    </dsp:sp>
    <dsp:sp modelId="{1356BAE8-5426-4438-8DC3-C84B2F4A1B43}">
      <dsp:nvSpPr>
        <dsp:cNvPr id="0" name=""/>
        <dsp:cNvSpPr/>
      </dsp:nvSpPr>
      <dsp:spPr>
        <a:xfrm rot="20741364">
          <a:off x="5290219" y="2351871"/>
          <a:ext cx="1609465" cy="57300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951093-0C29-4B23-9209-6A16E480FBFF}">
      <dsp:nvSpPr>
        <dsp:cNvPr id="0" name=""/>
        <dsp:cNvSpPr/>
      </dsp:nvSpPr>
      <dsp:spPr>
        <a:xfrm>
          <a:off x="5919710" y="1675457"/>
          <a:ext cx="1910005" cy="152800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Explicit Racial Discrimination &amp; Intimidation Practices</a:t>
          </a:r>
        </a:p>
      </dsp:txBody>
      <dsp:txXfrm>
        <a:off x="5964464" y="1720211"/>
        <a:ext cx="1820497" cy="1438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6B0D639-FE22-4DA7-A59D-9ED5AE088F56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22A22C5-6454-43FF-A60A-86F6D181C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100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4613731-E885-4D5A-B4AB-1A14B19F34EE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52BE5AF-886A-4CC7-84E8-089E9ED73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8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2310" y="4421824"/>
            <a:ext cx="5618480" cy="418909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42120"/>
            <a:r>
              <a:rPr lang="en-US" dirty="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In some neighborhoods, this might include access to high performing schools, robust job centers, a rich public transit system, well-funded police services, a well-resourced library system, and more.  </a:t>
            </a:r>
          </a:p>
          <a:p>
            <a:pPr marL="42120"/>
            <a:endParaRPr lang="en-US" dirty="0">
              <a:solidFill>
                <a:srgbClr val="000000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marL="42120"/>
            <a:r>
              <a:rPr lang="en-US" dirty="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In others, it sometimes means the opposite: failing schools, limited employment opportunities, inadequate public transportation, unsafe streets, deteriorating infrastructure and more.  </a:t>
            </a:r>
          </a:p>
          <a:p>
            <a:pPr marL="42120"/>
            <a:endParaRPr lang="en-US" dirty="0">
              <a:solidFill>
                <a:srgbClr val="000000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marL="42120"/>
            <a:r>
              <a:rPr lang="en-US" dirty="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At the Kirwan Institute, we refer to these communities as “opportunity rich” and “opportunity poor.”</a:t>
            </a:r>
          </a:p>
          <a:p>
            <a:pPr marL="42120"/>
            <a:endParaRPr lang="en-US" dirty="0">
              <a:solidFill>
                <a:srgbClr val="000000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marL="42120"/>
            <a:r>
              <a:rPr lang="en-US" dirty="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Problematically, the housing one has access to, is significantly impacted by income and wealth, and the housing that many low-income families can afford in our metropolitan regions is often disconnected from opportunity. </a:t>
            </a:r>
          </a:p>
          <a:p>
            <a:pPr marL="42120"/>
            <a:endParaRPr lang="en-US" dirty="0">
              <a:solidFill>
                <a:srgbClr val="000000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marL="42120"/>
            <a:r>
              <a:rPr lang="en-US" dirty="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Much of the Kirwan Institute’s housing research and advocacy, therefore, focuses on providing fair access to communities of opportunity through affordable housing development and fair housing policy.</a:t>
            </a:r>
          </a:p>
        </p:txBody>
      </p:sp>
    </p:spTree>
    <p:extLst>
      <p:ext uri="{BB962C8B-B14F-4D97-AF65-F5344CB8AC3E}">
        <p14:creationId xmlns:p14="http://schemas.microsoft.com/office/powerpoint/2010/main" val="3301573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2310" y="4421824"/>
            <a:ext cx="5618480" cy="418909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42120"/>
            <a:r>
              <a:rPr lang="en-US" dirty="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In some neighborhoods, this might include access to high performing schools, robust job centers, a rich public transit system, well-funded police services, a well-resourced library system, and more.  </a:t>
            </a:r>
          </a:p>
          <a:p>
            <a:pPr marL="42120"/>
            <a:endParaRPr lang="en-US" dirty="0">
              <a:solidFill>
                <a:srgbClr val="000000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marL="42120"/>
            <a:r>
              <a:rPr lang="en-US" dirty="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In others, it sometimes means the opposite: failing schools, limited employment opportunities, inadequate public transportation, unsafe streets, deteriorating infrastructure and more.  </a:t>
            </a:r>
          </a:p>
          <a:p>
            <a:pPr marL="42120"/>
            <a:endParaRPr lang="en-US" dirty="0">
              <a:solidFill>
                <a:srgbClr val="000000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marL="42120"/>
            <a:r>
              <a:rPr lang="en-US" dirty="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At the Kirwan Institute, we refer to these communities as “opportunity rich” and “opportunity poor.”</a:t>
            </a:r>
          </a:p>
          <a:p>
            <a:pPr marL="42120"/>
            <a:endParaRPr lang="en-US" dirty="0">
              <a:solidFill>
                <a:srgbClr val="000000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marL="42120"/>
            <a:r>
              <a:rPr lang="en-US" dirty="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Problematically, the housing one has access to, is significantly impacted by income and wealth, and the housing that many low-income families can afford in our metropolitan regions is often disconnected from opportunity. </a:t>
            </a:r>
          </a:p>
          <a:p>
            <a:pPr marL="42120"/>
            <a:endParaRPr lang="en-US" dirty="0">
              <a:solidFill>
                <a:srgbClr val="000000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marL="42120"/>
            <a:r>
              <a:rPr lang="en-US" dirty="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Much of the Kirwan Institute’s housing research and advocacy, therefore, focuses on providing fair access to communities of opportunity through affordable housing development and fair housing policy.</a:t>
            </a:r>
          </a:p>
        </p:txBody>
      </p:sp>
    </p:spTree>
    <p:extLst>
      <p:ext uri="{BB962C8B-B14F-4D97-AF65-F5344CB8AC3E}">
        <p14:creationId xmlns:p14="http://schemas.microsoft.com/office/powerpoint/2010/main" val="3720932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D8CCF-7525-430B-A917-AEDA5C28C3A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12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E17E6-09A5-4A0D-B2FA-FB8A0FF2842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717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0F927-6485-4701-A047-4475208F796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2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5AACA-E6C0-4CF5-8C2D-868028923E12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18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5AACA-E6C0-4CF5-8C2D-868028923E12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04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5AACA-E6C0-4CF5-8C2D-868028923E1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1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A8071E"/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5713" y="1363821"/>
            <a:ext cx="7959421" cy="893763"/>
          </a:xfrm>
        </p:spPr>
        <p:txBody>
          <a:bodyPr anchor="ctr">
            <a:normAutofit/>
          </a:bodyPr>
          <a:lstStyle>
            <a:lvl1pPr algn="l">
              <a:defRPr sz="3600" baseline="0">
                <a:solidFill>
                  <a:srgbClr val="042143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5715" y="2274210"/>
            <a:ext cx="6400800" cy="54115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0" i="1" baseline="0">
                <a:solidFill>
                  <a:srgbClr val="A8071E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in Italic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01746" y="1363820"/>
            <a:ext cx="7963389" cy="7776"/>
          </a:xfrm>
          <a:prstGeom prst="line">
            <a:avLst/>
          </a:prstGeom>
          <a:ln>
            <a:solidFill>
              <a:srgbClr val="A8071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1663" y="929439"/>
            <a:ext cx="6405562" cy="3873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baseline="0">
                <a:latin typeface="Trebuchet MS"/>
                <a:cs typeface="Trebuchet MS"/>
              </a:defRPr>
            </a:lvl2pPr>
          </a:lstStyle>
          <a:p>
            <a:pPr lvl="0"/>
            <a:r>
              <a:rPr lang="en-US" dirty="0"/>
              <a:t>Date Month, Year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2571984" y="5505946"/>
            <a:ext cx="4022911" cy="1021269"/>
            <a:chOff x="1779373" y="4250724"/>
            <a:chExt cx="5597611" cy="1421027"/>
          </a:xfrm>
        </p:grpSpPr>
        <p:sp>
          <p:nvSpPr>
            <p:cNvPr id="4" name="Rectangle 3"/>
            <p:cNvSpPr/>
            <p:nvPr userDrawn="1"/>
          </p:nvSpPr>
          <p:spPr>
            <a:xfrm>
              <a:off x="1779373" y="4250724"/>
              <a:ext cx="5597611" cy="14210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167" y="4466977"/>
              <a:ext cx="5132249" cy="9314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274139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396508"/>
          </a:xfrm>
        </p:spPr>
        <p:txBody>
          <a:bodyPr/>
          <a:lstStyle>
            <a:lvl1pPr marL="0" indent="0">
              <a:buNone/>
              <a:defRPr sz="2000">
                <a:latin typeface="Trebuchet MS"/>
                <a:cs typeface="Trebuchet MS"/>
              </a:defRPr>
            </a:lvl1pPr>
            <a:lvl2pPr marL="742950" indent="-285750">
              <a:buClr>
                <a:srgbClr val="A8071E"/>
              </a:buClr>
              <a:buFont typeface="Arial"/>
              <a:buChar char="•"/>
              <a:defRPr sz="2000">
                <a:latin typeface="Trebuchet MS"/>
                <a:cs typeface="Trebuchet MS"/>
              </a:defRPr>
            </a:lvl2pPr>
            <a:lvl3pPr marL="1143000" indent="-228600">
              <a:buClr>
                <a:srgbClr val="A8071E"/>
              </a:buClr>
              <a:buFont typeface="Arial"/>
              <a:buChar char="•"/>
              <a:defRPr sz="1800">
                <a:latin typeface="Trebuchet MS"/>
                <a:cs typeface="Trebuchet MS"/>
              </a:defRPr>
            </a:lvl3pPr>
            <a:lvl4pPr marL="1600200" indent="-228600">
              <a:buClr>
                <a:srgbClr val="A8071E"/>
              </a:buClr>
              <a:buFont typeface="Arial"/>
              <a:buChar char="•"/>
              <a:defRPr sz="1600">
                <a:latin typeface="Trebuchet MS"/>
                <a:cs typeface="Trebuchet MS"/>
              </a:defRPr>
            </a:lvl4pPr>
            <a:lvl5pPr marL="2057400" indent="-228600">
              <a:buClr>
                <a:srgbClr val="A8071E"/>
              </a:buClr>
              <a:buFont typeface="Arial"/>
              <a:buChar char="•"/>
              <a:defRPr sz="1400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600201"/>
            <a:ext cx="4038600" cy="4396508"/>
          </a:xfrm>
        </p:spPr>
        <p:txBody>
          <a:bodyPr/>
          <a:lstStyle>
            <a:lvl1pPr marL="0" indent="0">
              <a:buNone/>
              <a:defRPr sz="2000">
                <a:latin typeface="Trebuchet MS"/>
                <a:cs typeface="Trebuchet MS"/>
              </a:defRPr>
            </a:lvl1pPr>
            <a:lvl2pPr marL="742950" indent="-285750">
              <a:buClr>
                <a:srgbClr val="A8071E"/>
              </a:buClr>
              <a:buFont typeface="Arial"/>
              <a:buChar char="•"/>
              <a:defRPr sz="2000">
                <a:latin typeface="Trebuchet MS"/>
                <a:cs typeface="Trebuchet MS"/>
              </a:defRPr>
            </a:lvl2pPr>
            <a:lvl3pPr marL="1143000" indent="-228600">
              <a:buClr>
                <a:srgbClr val="A8071E"/>
              </a:buClr>
              <a:buFont typeface="Arial"/>
              <a:buChar char="•"/>
              <a:defRPr sz="1800">
                <a:latin typeface="Trebuchet MS"/>
                <a:cs typeface="Trebuchet MS"/>
              </a:defRPr>
            </a:lvl3pPr>
            <a:lvl4pPr marL="1600200" indent="-228600">
              <a:buClr>
                <a:srgbClr val="A8071E"/>
              </a:buClr>
              <a:buFont typeface="Arial"/>
              <a:buChar char="•"/>
              <a:defRPr sz="1600">
                <a:latin typeface="Trebuchet MS"/>
                <a:cs typeface="Trebuchet MS"/>
              </a:defRPr>
            </a:lvl4pPr>
            <a:lvl5pPr marL="2057400" indent="-228600">
              <a:buClr>
                <a:srgbClr val="A8071E"/>
              </a:buClr>
              <a:buFont typeface="Arial"/>
              <a:buChar char="•"/>
              <a:defRPr sz="1400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86520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A8071E"/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0" y="6026685"/>
            <a:ext cx="9144000" cy="883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F7F3DA"/>
              </a:solidFill>
              <a:effectLst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2659" y="6289510"/>
            <a:ext cx="698682" cy="365125"/>
          </a:xfrm>
        </p:spPr>
        <p:txBody>
          <a:bodyPr/>
          <a:lstStyle>
            <a:lvl1pPr algn="ctr">
              <a:defRPr>
                <a:solidFill>
                  <a:srgbClr val="A8071E"/>
                </a:solidFill>
              </a:defRPr>
            </a:lvl1pPr>
          </a:lstStyle>
          <a:p>
            <a:fld id="{F0C6205D-9FF9-1049-84CE-A8D26495A5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43504"/>
            <a:ext cx="8229600" cy="709941"/>
          </a:xfrm>
        </p:spPr>
        <p:txBody>
          <a:bodyPr anchor="ctr"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6507857" y="6277216"/>
            <a:ext cx="2178943" cy="4362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rgbClr val="A8071E"/>
                </a:solidFill>
                <a:latin typeface="Trebuchet MS"/>
                <a:cs typeface="Trebuchet M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PARTNER LOGO</a:t>
            </a:r>
          </a:p>
        </p:txBody>
      </p:sp>
    </p:spTree>
    <p:extLst>
      <p:ext uri="{BB962C8B-B14F-4D97-AF65-F5344CB8AC3E}">
        <p14:creationId xmlns:p14="http://schemas.microsoft.com/office/powerpoint/2010/main" val="1465635020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98127"/>
            <a:ext cx="8229600" cy="5280080"/>
          </a:xfrm>
        </p:spPr>
        <p:txBody>
          <a:bodyPr>
            <a:normAutofit/>
          </a:bodyPr>
          <a:lstStyle>
            <a:lvl1pPr marL="0" indent="0">
              <a:buClr>
                <a:srgbClr val="A8071E"/>
              </a:buClr>
              <a:buFont typeface="Arial"/>
              <a:buNone/>
              <a:defRPr sz="2000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  <a:lvl2pPr marL="742950" indent="-285750">
              <a:buClr>
                <a:srgbClr val="A8071E"/>
              </a:buClr>
              <a:buFont typeface="Arial"/>
              <a:buChar char="•"/>
              <a:defRPr sz="2000">
                <a:solidFill>
                  <a:srgbClr val="FFFFFF"/>
                </a:solidFill>
                <a:latin typeface="Trebuchet MS"/>
                <a:cs typeface="Trebuchet MS"/>
              </a:defRPr>
            </a:lvl2pPr>
            <a:lvl3pPr marL="1143000" indent="-228600">
              <a:buClr>
                <a:srgbClr val="A8071E"/>
              </a:buClr>
              <a:buFont typeface="Arial"/>
              <a:buChar char="•"/>
              <a:defRPr sz="1800">
                <a:solidFill>
                  <a:srgbClr val="FFFFFF"/>
                </a:solidFill>
                <a:latin typeface="Trebuchet MS"/>
                <a:cs typeface="Trebuchet MS"/>
              </a:defRPr>
            </a:lvl3pPr>
            <a:lvl4pPr marL="1600200" indent="-228600">
              <a:buClr>
                <a:srgbClr val="A8071E"/>
              </a:buClr>
              <a:buFont typeface="Arial"/>
              <a:buChar char="•"/>
              <a:defRPr sz="1600">
                <a:solidFill>
                  <a:srgbClr val="FFFFFF"/>
                </a:solidFill>
                <a:latin typeface="Trebuchet MS"/>
                <a:cs typeface="Trebuchet MS"/>
              </a:defRPr>
            </a:lvl4pPr>
            <a:lvl5pPr marL="2057400" indent="-228600">
              <a:buClr>
                <a:srgbClr val="A8071E"/>
              </a:buClr>
              <a:buFont typeface="Arial"/>
              <a:buChar char="•"/>
              <a:defRPr sz="1400">
                <a:solidFill>
                  <a:srgbClr val="FFFFFF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88118" y="6289510"/>
            <a:ext cx="6986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C6205D-9FF9-1049-84CE-A8D26495A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624891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" y="0"/>
            <a:ext cx="3465513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0431" y="273050"/>
            <a:ext cx="4806368" cy="5853113"/>
          </a:xfrm>
        </p:spPr>
        <p:txBody>
          <a:bodyPr/>
          <a:lstStyle>
            <a:lvl1pPr marL="0" indent="0">
              <a:buNone/>
              <a:defRPr sz="2000" baseline="0">
                <a:latin typeface="Trebuchet MS"/>
                <a:cs typeface="Trebuchet MS"/>
              </a:defRPr>
            </a:lvl1pPr>
            <a:lvl2pPr marL="742950" indent="-285750">
              <a:buClr>
                <a:srgbClr val="A8071E"/>
              </a:buClr>
              <a:buFont typeface="Arial"/>
              <a:buChar char="•"/>
              <a:defRPr sz="2000">
                <a:latin typeface="Trebuchet MS"/>
                <a:cs typeface="Trebuchet MS"/>
              </a:defRPr>
            </a:lvl2pPr>
            <a:lvl3pPr marL="1143000" indent="-228600">
              <a:buClr>
                <a:srgbClr val="A8071E"/>
              </a:buClr>
              <a:buFont typeface="Arial"/>
              <a:buChar char="•"/>
              <a:defRPr sz="1800">
                <a:latin typeface="Trebuchet MS"/>
                <a:cs typeface="Trebuchet MS"/>
              </a:defRPr>
            </a:lvl3pPr>
            <a:lvl4pPr marL="1600200" indent="-228600">
              <a:buClr>
                <a:srgbClr val="A8071E"/>
              </a:buClr>
              <a:buFont typeface="Arial"/>
              <a:buChar char="•"/>
              <a:defRPr sz="1600">
                <a:latin typeface="Trebuchet MS"/>
                <a:cs typeface="Trebuchet MS"/>
              </a:defRPr>
            </a:lvl4pPr>
            <a:lvl5pPr marL="2057400" indent="-228600">
              <a:buClr>
                <a:srgbClr val="A8071E"/>
              </a:buClr>
              <a:buFont typeface="Arial"/>
              <a:buChar char="•"/>
              <a:defRPr sz="1400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text or add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847046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34218"/>
            <a:ext cx="2847046" cy="1018091"/>
          </a:xfrm>
        </p:spPr>
        <p:txBody>
          <a:bodyPr anchor="ctr"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88118" y="6289510"/>
            <a:ext cx="698682" cy="365125"/>
          </a:xfrm>
        </p:spPr>
        <p:txBody>
          <a:bodyPr/>
          <a:lstStyle>
            <a:lvl1pPr>
              <a:defRPr>
                <a:solidFill>
                  <a:srgbClr val="A8071E"/>
                </a:solidFill>
              </a:defRPr>
            </a:lvl1pPr>
          </a:lstStyle>
          <a:p>
            <a:fld id="{F0C6205D-9FF9-1049-84CE-A8D26495A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311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_Logo-blu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78370"/>
            <a:ext cx="1871275" cy="44736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88118" y="6289510"/>
            <a:ext cx="698682" cy="365125"/>
          </a:xfrm>
        </p:spPr>
        <p:txBody>
          <a:bodyPr/>
          <a:lstStyle>
            <a:lvl1pPr>
              <a:defRPr>
                <a:solidFill>
                  <a:srgbClr val="A8071E"/>
                </a:solidFill>
              </a:defRPr>
            </a:lvl1pPr>
          </a:lstStyle>
          <a:p>
            <a:fld id="{F0C6205D-9FF9-1049-84CE-A8D26495A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08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597818" y="3353136"/>
            <a:ext cx="5948363" cy="1136650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Trebuchet MS"/>
                <a:cs typeface="Trebuchet MS"/>
              </a:defRPr>
            </a:lvl1pPr>
            <a:lvl2pPr>
              <a:defRPr>
                <a:latin typeface="Trebuchet MS"/>
                <a:cs typeface="Trebuchet MS"/>
              </a:defRPr>
            </a:lvl2pPr>
            <a:lvl3pPr>
              <a:defRPr>
                <a:latin typeface="Trebuchet MS"/>
                <a:cs typeface="Trebuchet MS"/>
              </a:defRPr>
            </a:lvl3pPr>
            <a:lvl4pPr>
              <a:defRPr>
                <a:latin typeface="Trebuchet MS"/>
                <a:cs typeface="Trebuchet MS"/>
              </a:defRPr>
            </a:lvl4pPr>
            <a:lvl5pPr>
              <a:defRPr>
                <a:latin typeface="Trebuchet MS"/>
                <a:cs typeface="Trebuchet MS"/>
              </a:defRPr>
            </a:lvl5pPr>
          </a:lstStyle>
          <a:p>
            <a:pPr algn="ctr"/>
            <a:r>
              <a:rPr lang="en-US" sz="1400" kern="1200" dirty="0">
                <a:solidFill>
                  <a:schemeClr val="bg1"/>
                </a:solidFill>
                <a:latin typeface="Trebuchet MS"/>
                <a:ea typeface="+mn-ea"/>
                <a:cs typeface="Trebuchet MS"/>
              </a:rPr>
              <a:t>Presenter Name</a:t>
            </a:r>
          </a:p>
          <a:p>
            <a:pPr algn="ctr"/>
            <a:endParaRPr lang="en-US" sz="1400" kern="1200" dirty="0">
              <a:solidFill>
                <a:schemeClr val="bg1"/>
              </a:solidFill>
              <a:latin typeface="Trebuchet MS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21670666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FB-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12" y="6239851"/>
            <a:ext cx="312579" cy="312579"/>
          </a:xfrm>
          <a:prstGeom prst="rect">
            <a:avLst/>
          </a:prstGeom>
        </p:spPr>
      </p:pic>
      <p:pic>
        <p:nvPicPr>
          <p:cNvPr id="10" name="Picture 9" descr="TWITTER-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790" y="6270404"/>
            <a:ext cx="346657" cy="282026"/>
          </a:xfrm>
          <a:prstGeom prst="rect">
            <a:avLst/>
          </a:prstGeom>
        </p:spPr>
      </p:pic>
      <p:pic>
        <p:nvPicPr>
          <p:cNvPr id="11" name="Picture 10" descr="YOUTUBE-WH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774" y="6255791"/>
            <a:ext cx="387786" cy="272625"/>
          </a:xfrm>
          <a:prstGeom prst="rect">
            <a:avLst/>
          </a:prstGeom>
        </p:spPr>
      </p:pic>
      <p:pic>
        <p:nvPicPr>
          <p:cNvPr id="13" name="Picture 12" descr="In-White-108px-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207" y="6239851"/>
            <a:ext cx="344415" cy="31257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97549" y="3386556"/>
            <a:ext cx="2974182" cy="1136650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Trebuchet MS"/>
                <a:cs typeface="Trebuchet MS"/>
              </a:defRPr>
            </a:lvl1pPr>
            <a:lvl2pPr>
              <a:defRPr>
                <a:latin typeface="Trebuchet MS"/>
                <a:cs typeface="Trebuchet MS"/>
              </a:defRPr>
            </a:lvl2pPr>
            <a:lvl3pPr>
              <a:defRPr>
                <a:latin typeface="Trebuchet MS"/>
                <a:cs typeface="Trebuchet MS"/>
              </a:defRPr>
            </a:lvl3pPr>
            <a:lvl4pPr>
              <a:defRPr>
                <a:latin typeface="Trebuchet MS"/>
                <a:cs typeface="Trebuchet MS"/>
              </a:defRPr>
            </a:lvl4pPr>
            <a:lvl5pPr>
              <a:defRPr>
                <a:latin typeface="Trebuchet MS"/>
                <a:cs typeface="Trebuchet MS"/>
              </a:defRPr>
            </a:lvl5pPr>
          </a:lstStyle>
          <a:p>
            <a:pPr algn="ctr"/>
            <a:r>
              <a:rPr lang="en-US" sz="1400" kern="1200" dirty="0">
                <a:solidFill>
                  <a:schemeClr val="bg1"/>
                </a:solidFill>
                <a:latin typeface="Trebuchet MS"/>
                <a:ea typeface="+mn-ea"/>
                <a:cs typeface="Trebuchet MS"/>
              </a:rPr>
              <a:t>Presenter Name</a:t>
            </a:r>
          </a:p>
          <a:p>
            <a:pPr algn="ctr"/>
            <a:endParaRPr lang="en-US" sz="1400" kern="1200" dirty="0">
              <a:solidFill>
                <a:schemeClr val="bg1"/>
              </a:solidFill>
              <a:latin typeface="Trebuchet MS"/>
              <a:ea typeface="+mn-ea"/>
              <a:cs typeface="Trebuchet MS"/>
            </a:endParaRPr>
          </a:p>
          <a:p>
            <a:pPr algn="ctr"/>
            <a:r>
              <a:rPr lang="en-US" sz="1400" kern="1200" dirty="0">
                <a:solidFill>
                  <a:schemeClr val="bg1"/>
                </a:solidFill>
                <a:latin typeface="Trebuchet MS"/>
                <a:ea typeface="+mn-ea"/>
                <a:cs typeface="Trebuchet MS"/>
              </a:rPr>
              <a:t>50 E. Washington St., Suite 500</a:t>
            </a:r>
          </a:p>
          <a:p>
            <a:pPr algn="ctr"/>
            <a:r>
              <a:rPr lang="en-US" sz="1400" kern="1200" dirty="0">
                <a:solidFill>
                  <a:schemeClr val="bg1"/>
                </a:solidFill>
                <a:latin typeface="Trebuchet MS"/>
                <a:ea typeface="+mn-ea"/>
                <a:cs typeface="Trebuchet MS"/>
              </a:rPr>
              <a:t>Chicago IL, 60602</a:t>
            </a:r>
          </a:p>
          <a:p>
            <a:pPr algn="ctr"/>
            <a:r>
              <a:rPr lang="is-IS" sz="1400" kern="1200" dirty="0">
                <a:solidFill>
                  <a:schemeClr val="bg1"/>
                </a:solidFill>
                <a:latin typeface="Trebuchet MS"/>
                <a:ea typeface="+mn-ea"/>
                <a:cs typeface="Trebuchet MS"/>
              </a:rPr>
              <a:t>312.263.3830</a:t>
            </a:r>
          </a:p>
          <a:p>
            <a:pPr algn="ctr"/>
            <a:r>
              <a:rPr lang="en-US" sz="1400" kern="1200" dirty="0" err="1">
                <a:solidFill>
                  <a:schemeClr val="bg1"/>
                </a:solidFill>
                <a:latin typeface="Trebuchet MS"/>
                <a:ea typeface="+mn-ea"/>
                <a:cs typeface="Trebuchet MS"/>
              </a:rPr>
              <a:t>info@povertylaw.org</a:t>
            </a:r>
            <a:endParaRPr lang="en-US" sz="1400" kern="1200" dirty="0">
              <a:solidFill>
                <a:schemeClr val="bg1"/>
              </a:solidFill>
              <a:latin typeface="Trebuchet MS"/>
              <a:ea typeface="+mn-ea"/>
              <a:cs typeface="Trebuchet MS"/>
            </a:endParaRPr>
          </a:p>
          <a:p>
            <a:pPr algn="ctr"/>
            <a:endParaRPr lang="en-US" sz="1400" kern="1200" dirty="0">
              <a:solidFill>
                <a:schemeClr val="bg1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90938" y="3386556"/>
            <a:ext cx="2974182" cy="1136650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Trebuchet MS"/>
                <a:cs typeface="Trebuchet MS"/>
              </a:defRPr>
            </a:lvl1pPr>
            <a:lvl2pPr>
              <a:defRPr>
                <a:latin typeface="Trebuchet MS"/>
                <a:cs typeface="Trebuchet MS"/>
              </a:defRPr>
            </a:lvl2pPr>
            <a:lvl3pPr>
              <a:defRPr>
                <a:latin typeface="Trebuchet MS"/>
                <a:cs typeface="Trebuchet MS"/>
              </a:defRPr>
            </a:lvl3pPr>
            <a:lvl4pPr>
              <a:defRPr>
                <a:latin typeface="Trebuchet MS"/>
                <a:cs typeface="Trebuchet MS"/>
              </a:defRPr>
            </a:lvl4pPr>
            <a:lvl5pPr>
              <a:defRPr>
                <a:latin typeface="Trebuchet MS"/>
                <a:cs typeface="Trebuchet MS"/>
              </a:defRPr>
            </a:lvl5pPr>
          </a:lstStyle>
          <a:p>
            <a:pPr algn="ctr"/>
            <a:r>
              <a:rPr lang="en-US" sz="1400" kern="1200" dirty="0">
                <a:solidFill>
                  <a:schemeClr val="bg1"/>
                </a:solidFill>
                <a:latin typeface="Trebuchet MS"/>
                <a:ea typeface="+mn-ea"/>
                <a:cs typeface="Trebuchet MS"/>
              </a:rPr>
              <a:t>Presenter Name</a:t>
            </a:r>
          </a:p>
          <a:p>
            <a:pPr algn="ctr"/>
            <a:endParaRPr lang="en-US" sz="1400" kern="1200" dirty="0">
              <a:solidFill>
                <a:schemeClr val="bg1"/>
              </a:solidFill>
              <a:latin typeface="Trebuchet MS"/>
              <a:ea typeface="+mn-ea"/>
              <a:cs typeface="Trebuchet MS"/>
            </a:endParaRPr>
          </a:p>
          <a:p>
            <a:pPr algn="ctr"/>
            <a:r>
              <a:rPr lang="en-US" sz="1400" kern="1200" dirty="0">
                <a:solidFill>
                  <a:schemeClr val="bg1"/>
                </a:solidFill>
                <a:latin typeface="Trebuchet MS"/>
                <a:ea typeface="+mn-ea"/>
                <a:cs typeface="Trebuchet MS"/>
              </a:rPr>
              <a:t>50 E. Washington St., Suite 500</a:t>
            </a:r>
          </a:p>
          <a:p>
            <a:pPr algn="ctr"/>
            <a:r>
              <a:rPr lang="en-US" sz="1400" kern="1200" dirty="0">
                <a:solidFill>
                  <a:schemeClr val="bg1"/>
                </a:solidFill>
                <a:latin typeface="Trebuchet MS"/>
                <a:ea typeface="+mn-ea"/>
                <a:cs typeface="Trebuchet MS"/>
              </a:rPr>
              <a:t>Chicago IL, 60602</a:t>
            </a:r>
          </a:p>
          <a:p>
            <a:pPr algn="ctr"/>
            <a:r>
              <a:rPr lang="is-IS" sz="1400" kern="1200" dirty="0">
                <a:solidFill>
                  <a:schemeClr val="bg1"/>
                </a:solidFill>
                <a:latin typeface="Trebuchet MS"/>
                <a:ea typeface="+mn-ea"/>
                <a:cs typeface="Trebuchet MS"/>
              </a:rPr>
              <a:t>312.263.3830</a:t>
            </a:r>
          </a:p>
          <a:p>
            <a:pPr algn="ctr"/>
            <a:r>
              <a:rPr lang="en-US" sz="1400" kern="1200" dirty="0" err="1">
                <a:solidFill>
                  <a:schemeClr val="bg1"/>
                </a:solidFill>
                <a:latin typeface="Trebuchet MS"/>
                <a:ea typeface="+mn-ea"/>
                <a:cs typeface="Trebuchet MS"/>
              </a:rPr>
              <a:t>info@povertylaw.org</a:t>
            </a:r>
            <a:endParaRPr lang="en-US" sz="1400" kern="1200" dirty="0">
              <a:solidFill>
                <a:schemeClr val="bg1"/>
              </a:solidFill>
              <a:latin typeface="Trebuchet MS"/>
              <a:ea typeface="+mn-ea"/>
              <a:cs typeface="Trebuchet MS"/>
            </a:endParaRPr>
          </a:p>
          <a:p>
            <a:pPr algn="ctr"/>
            <a:endParaRPr lang="en-US" sz="1400" kern="1200" dirty="0">
              <a:solidFill>
                <a:schemeClr val="bg1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23248" y="5625649"/>
            <a:ext cx="2497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Trebuchet MS"/>
                <a:cs typeface="Trebuchet MS"/>
              </a:rPr>
              <a:t>povertylaw.org</a:t>
            </a:r>
            <a:endParaRPr lang="en-US" sz="1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8231046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374835" y="2428193"/>
            <a:ext cx="6394330" cy="914400"/>
          </a:xfrm>
        </p:spPr>
        <p:txBody>
          <a:bodyPr rIns="0" anchor="b">
            <a:noAutofit/>
          </a:bodyPr>
          <a:lstStyle>
            <a:lvl1pPr algn="ctr">
              <a:defRPr sz="3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371600" y="3465218"/>
            <a:ext cx="6400800" cy="91440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rgbClr val="C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613597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1" y="3060742"/>
            <a:ext cx="4114800" cy="338554"/>
          </a:xfrm>
          <a:noFill/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rgbClr val="C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750883"/>
            <a:ext cx="4114800" cy="1169551"/>
          </a:xfrm>
        </p:spPr>
        <p:txBody>
          <a:bodyPr anchor="b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800" b="1" i="0" kern="1200" cap="none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 smtClean="0"/>
              <a:t>Click to </a:t>
            </a:r>
            <a:r>
              <a:rPr kumimoji="0" lang="en-US" dirty="0"/>
              <a:t>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5486400" y="0"/>
            <a:ext cx="3657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7"/>
          <p:cNvSpPr/>
          <p:nvPr/>
        </p:nvSpPr>
        <p:spPr bwMode="ltGray">
          <a:xfrm>
            <a:off x="0" y="5567249"/>
            <a:ext cx="5486399" cy="1290751"/>
          </a:xfrm>
          <a:custGeom>
            <a:avLst/>
            <a:gdLst/>
            <a:ahLst/>
            <a:cxnLst/>
            <a:rect l="l" t="t" r="r" b="b"/>
            <a:pathLst>
              <a:path w="5486399" h="1290751">
                <a:moveTo>
                  <a:pt x="3575254" y="0"/>
                </a:moveTo>
                <a:cubicBezTo>
                  <a:pt x="4026607" y="0"/>
                  <a:pt x="4475289" y="11434"/>
                  <a:pt x="4921026" y="34029"/>
                </a:cubicBezTo>
                <a:lnTo>
                  <a:pt x="5486399" y="69857"/>
                </a:lnTo>
                <a:lnTo>
                  <a:pt x="5486399" y="1290751"/>
                </a:lnTo>
                <a:lnTo>
                  <a:pt x="0" y="1290751"/>
                </a:lnTo>
                <a:lnTo>
                  <a:pt x="0" y="242604"/>
                </a:lnTo>
                <a:lnTo>
                  <a:pt x="479973" y="181259"/>
                </a:lnTo>
                <a:cubicBezTo>
                  <a:pt x="1495074" y="61560"/>
                  <a:pt x="2527975" y="0"/>
                  <a:pt x="3575254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3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260" y="6392487"/>
            <a:ext cx="1654128" cy="37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90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914402" y="1828800"/>
            <a:ext cx="7315200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260" y="6392487"/>
            <a:ext cx="1654128" cy="37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5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260" y="6392487"/>
            <a:ext cx="1654128" cy="37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37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754313"/>
            <a:ext cx="9144000" cy="41036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A8071E"/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4273" y="3964306"/>
            <a:ext cx="7947980" cy="887068"/>
          </a:xfrm>
        </p:spPr>
        <p:txBody>
          <a:bodyPr anchor="ctr">
            <a:normAutofit/>
          </a:bodyPr>
          <a:lstStyle>
            <a:lvl1pPr algn="l">
              <a:defRPr sz="3600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4273" y="4902634"/>
            <a:ext cx="7947979" cy="555161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0" i="1" baseline="0">
                <a:solidFill>
                  <a:srgbClr val="A8071E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in Italic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90305" y="3964305"/>
            <a:ext cx="7963389" cy="7776"/>
          </a:xfrm>
          <a:prstGeom prst="line">
            <a:avLst/>
          </a:prstGeom>
          <a:ln>
            <a:solidFill>
              <a:srgbClr val="A8071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89512" y="3503871"/>
            <a:ext cx="6405562" cy="3873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baseline="0">
                <a:latin typeface="Trebuchet MS"/>
                <a:cs typeface="Trebuchet MS"/>
              </a:defRPr>
            </a:lvl2pPr>
          </a:lstStyle>
          <a:p>
            <a:pPr lvl="0"/>
            <a:r>
              <a:rPr lang="en-US" dirty="0"/>
              <a:t>Date Month, Year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67" y="1315994"/>
            <a:ext cx="5132249" cy="9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12992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5" y="2603501"/>
            <a:ext cx="3618869" cy="3416301"/>
          </a:xfrm>
        </p:spPr>
        <p:txBody>
          <a:bodyPr>
            <a:normAutofit/>
          </a:bodyPr>
          <a:lstStyle>
            <a:lvl1pPr>
              <a:buClr>
                <a:srgbClr val="C00000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C00000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C00000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C00000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C00000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5" y="2603500"/>
            <a:ext cx="3618869" cy="3416300"/>
          </a:xfrm>
        </p:spPr>
        <p:txBody>
          <a:bodyPr>
            <a:normAutofit/>
          </a:bodyPr>
          <a:lstStyle>
            <a:lvl1pPr>
              <a:buClr>
                <a:srgbClr val="C00000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C00000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C00000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C00000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C00000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4406" y="295730"/>
            <a:ext cx="628649" cy="767687"/>
          </a:xfrm>
          <a:prstGeom prst="rect">
            <a:avLst/>
          </a:prstGeom>
        </p:spPr>
        <p:txBody>
          <a:bodyPr/>
          <a:lstStyle/>
          <a:p>
            <a:pPr defTabSz="457200"/>
            <a:fld id="{D57F1E4F-1CFF-5643-939E-217C01CDF565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260" y="6392487"/>
            <a:ext cx="1654128" cy="37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4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9CB164D-2231-459A-BF36-5C874BC1A3AB}" type="datetimeFigureOut">
              <a:rPr lang="en-US" smtClean="0">
                <a:solidFill>
                  <a:prstClr val="black"/>
                </a:solidFill>
              </a:rPr>
              <a:pPr defTabSz="457200"/>
              <a:t>7/25/2017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C2E68A3-A0C5-4EC2-94C2-0452AD9FDC9C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97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156936"/>
            <a:ext cx="2551462" cy="738664"/>
          </a:xfrm>
        </p:spPr>
        <p:txBody>
          <a:bodyPr anchor="b"/>
          <a:lstStyle>
            <a:lvl1pPr algn="l"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buClr>
                <a:srgbClr val="C00000"/>
              </a:buClr>
              <a:defRPr sz="2000"/>
            </a:lvl1pPr>
            <a:lvl2pPr>
              <a:buClr>
                <a:srgbClr val="C00000"/>
              </a:buClr>
              <a:defRPr sz="1800"/>
            </a:lvl2pPr>
            <a:lvl3pPr>
              <a:buClr>
                <a:srgbClr val="C00000"/>
              </a:buClr>
              <a:defRPr sz="1600"/>
            </a:lvl3pPr>
            <a:lvl4pPr>
              <a:buClr>
                <a:srgbClr val="C00000"/>
              </a:buClr>
              <a:defRPr sz="1400"/>
            </a:lvl4pPr>
            <a:lvl5pPr>
              <a:buClr>
                <a:srgbClr val="C00000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129281"/>
            <a:ext cx="2551461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/>
          <a:lstStyle/>
          <a:p>
            <a:pPr defTabSz="4572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457200"/>
              <a:t>7/25/2017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defTabSz="457200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113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buClr>
                <a:srgbClr val="C00000"/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C00000"/>
              </a:buCl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C00000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C00000"/>
              </a:buClr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C00000"/>
              </a:buClr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buClr>
                <a:srgbClr val="C00000"/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C00000"/>
              </a:buCl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C00000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C00000"/>
              </a:buClr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C00000"/>
              </a:buClr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/>
          <a:lstStyle/>
          <a:p>
            <a:pPr defTabSz="4572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457200"/>
              <a:t>7/25/2017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defTabSz="457200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16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103883"/>
            <a:ext cx="9144000" cy="7541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A8071E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7920"/>
            <a:ext cx="8229600" cy="4437625"/>
          </a:xfrm>
        </p:spPr>
        <p:txBody>
          <a:bodyPr>
            <a:normAutofit/>
          </a:bodyPr>
          <a:lstStyle>
            <a:lvl1pPr marL="0" indent="0">
              <a:buClr>
                <a:srgbClr val="A8071E"/>
              </a:buClr>
              <a:buFont typeface="Arial"/>
              <a:buNone/>
              <a:defRPr sz="2000" baseline="0">
                <a:latin typeface="Trebuchet MS"/>
                <a:cs typeface="Trebuchet MS"/>
              </a:defRPr>
            </a:lvl1pPr>
            <a:lvl2pPr marL="742950" indent="-285750">
              <a:buClr>
                <a:srgbClr val="A8071E"/>
              </a:buClr>
              <a:buFont typeface="Arial"/>
              <a:buChar char="•"/>
              <a:defRPr sz="2000">
                <a:latin typeface="Trebuchet MS"/>
                <a:cs typeface="Trebuchet MS"/>
              </a:defRPr>
            </a:lvl2pPr>
            <a:lvl3pPr marL="1143000" indent="-228600">
              <a:buClr>
                <a:srgbClr val="A8071E"/>
              </a:buClr>
              <a:buFont typeface="Arial"/>
              <a:buChar char="•"/>
              <a:defRPr sz="1800">
                <a:latin typeface="Trebuchet MS"/>
                <a:cs typeface="Trebuchet MS"/>
              </a:defRPr>
            </a:lvl3pPr>
            <a:lvl4pPr marL="1600200" indent="-228600">
              <a:buClr>
                <a:srgbClr val="A8071E"/>
              </a:buClr>
              <a:buFont typeface="Arial"/>
              <a:buChar char="•"/>
              <a:defRPr sz="1600">
                <a:latin typeface="Trebuchet MS"/>
                <a:cs typeface="Trebuchet MS"/>
              </a:defRPr>
            </a:lvl4pPr>
            <a:lvl5pPr marL="2057400" indent="-228600">
              <a:buClr>
                <a:srgbClr val="A8071E"/>
              </a:buClr>
              <a:buFont typeface="Arial"/>
              <a:buChar char="•"/>
              <a:defRPr sz="1400">
                <a:latin typeface="Trebuchet MS"/>
                <a:cs typeface="Trebuchet M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88118" y="6289510"/>
            <a:ext cx="6986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C6205D-9FF9-1049-84CE-A8D26495A5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34218"/>
            <a:ext cx="8229600" cy="709941"/>
          </a:xfrm>
        </p:spPr>
        <p:txBody>
          <a:bodyPr anchor="ctr">
            <a:normAutofit/>
          </a:bodyPr>
          <a:lstStyle>
            <a:lvl1pPr algn="l">
              <a:defRPr sz="2800" baseline="0">
                <a:solidFill>
                  <a:srgbClr val="042143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910999"/>
            <a:ext cx="9144000" cy="1670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A8071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31610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86520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A8071E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0" y="6026685"/>
            <a:ext cx="9144000" cy="883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F7F3DA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7920"/>
            <a:ext cx="8229600" cy="4437625"/>
          </a:xfrm>
        </p:spPr>
        <p:txBody>
          <a:bodyPr>
            <a:normAutofit/>
          </a:bodyPr>
          <a:lstStyle>
            <a:lvl1pPr marL="0" indent="0">
              <a:buClr>
                <a:srgbClr val="A8071E"/>
              </a:buClr>
              <a:buFont typeface="Arial"/>
              <a:buNone/>
              <a:defRPr sz="2000" baseline="0">
                <a:latin typeface="Trebuchet MS"/>
                <a:cs typeface="Trebuchet MS"/>
              </a:defRPr>
            </a:lvl1pPr>
            <a:lvl2pPr marL="742950" indent="-285750">
              <a:buClr>
                <a:srgbClr val="A8071E"/>
              </a:buClr>
              <a:buFont typeface="Arial"/>
              <a:buChar char="•"/>
              <a:defRPr sz="2000">
                <a:latin typeface="Trebuchet MS"/>
                <a:cs typeface="Trebuchet MS"/>
              </a:defRPr>
            </a:lvl2pPr>
            <a:lvl3pPr marL="1143000" indent="-228600">
              <a:buClr>
                <a:srgbClr val="A8071E"/>
              </a:buClr>
              <a:buFont typeface="Arial"/>
              <a:buChar char="•"/>
              <a:defRPr sz="1800">
                <a:latin typeface="Trebuchet MS"/>
                <a:cs typeface="Trebuchet MS"/>
              </a:defRPr>
            </a:lvl3pPr>
            <a:lvl4pPr marL="1600200" indent="-228600">
              <a:buClr>
                <a:srgbClr val="A8071E"/>
              </a:buClr>
              <a:buFont typeface="Arial"/>
              <a:buChar char="•"/>
              <a:defRPr sz="1600">
                <a:latin typeface="Trebuchet MS"/>
                <a:cs typeface="Trebuchet MS"/>
              </a:defRPr>
            </a:lvl4pPr>
            <a:lvl5pPr marL="2057400" indent="-228600">
              <a:buClr>
                <a:srgbClr val="A8071E"/>
              </a:buClr>
              <a:buFont typeface="Arial"/>
              <a:buChar char="•"/>
              <a:defRPr sz="1400">
                <a:latin typeface="Trebuchet MS"/>
                <a:cs typeface="Trebuchet M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2659" y="6289510"/>
            <a:ext cx="698682" cy="365125"/>
          </a:xfrm>
        </p:spPr>
        <p:txBody>
          <a:bodyPr/>
          <a:lstStyle>
            <a:lvl1pPr algn="ctr">
              <a:defRPr>
                <a:solidFill>
                  <a:srgbClr val="A8071E"/>
                </a:solidFill>
              </a:defRPr>
            </a:lvl1pPr>
          </a:lstStyle>
          <a:p>
            <a:fld id="{F0C6205D-9FF9-1049-84CE-A8D26495A5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43504"/>
            <a:ext cx="8229600" cy="709941"/>
          </a:xfrm>
        </p:spPr>
        <p:txBody>
          <a:bodyPr anchor="ctr"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6507857" y="6277216"/>
            <a:ext cx="2178943" cy="4362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rgbClr val="A8071E"/>
                </a:solidFill>
                <a:latin typeface="Trebuchet MS"/>
                <a:cs typeface="Trebuchet M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PARTNER LOGO</a:t>
            </a:r>
          </a:p>
        </p:txBody>
      </p:sp>
    </p:spTree>
    <p:extLst>
      <p:ext uri="{BB962C8B-B14F-4D97-AF65-F5344CB8AC3E}">
        <p14:creationId xmlns:p14="http://schemas.microsoft.com/office/powerpoint/2010/main" val="1365516896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103883"/>
            <a:ext cx="9144000" cy="7541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A8071E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7920"/>
            <a:ext cx="8229600" cy="4437625"/>
          </a:xfrm>
        </p:spPr>
        <p:txBody>
          <a:bodyPr>
            <a:normAutofit/>
          </a:bodyPr>
          <a:lstStyle>
            <a:lvl1pPr marL="0" indent="0">
              <a:buClr>
                <a:srgbClr val="A8071E"/>
              </a:buClr>
              <a:buFont typeface="Arial"/>
              <a:buNone/>
              <a:defRPr sz="2000" baseline="0">
                <a:latin typeface="Trebuchet MS"/>
                <a:cs typeface="Trebuchet MS"/>
              </a:defRPr>
            </a:lvl1pPr>
            <a:lvl2pPr marL="742950" indent="-285750">
              <a:buClr>
                <a:srgbClr val="A8071E"/>
              </a:buClr>
              <a:buFont typeface="Arial"/>
              <a:buChar char="•"/>
              <a:defRPr sz="2000">
                <a:latin typeface="Trebuchet MS"/>
                <a:cs typeface="Trebuchet MS"/>
              </a:defRPr>
            </a:lvl2pPr>
            <a:lvl3pPr marL="1143000" indent="-228600">
              <a:buClr>
                <a:srgbClr val="A8071E"/>
              </a:buClr>
              <a:buFont typeface="Arial"/>
              <a:buChar char="•"/>
              <a:defRPr sz="1800">
                <a:latin typeface="Trebuchet MS"/>
                <a:cs typeface="Trebuchet MS"/>
              </a:defRPr>
            </a:lvl3pPr>
            <a:lvl4pPr marL="1600200" indent="-228600">
              <a:buClr>
                <a:srgbClr val="A8071E"/>
              </a:buClr>
              <a:buFont typeface="Arial"/>
              <a:buChar char="•"/>
              <a:defRPr sz="1600">
                <a:latin typeface="Trebuchet MS"/>
                <a:cs typeface="Trebuchet MS"/>
              </a:defRPr>
            </a:lvl4pPr>
            <a:lvl5pPr marL="2057400" indent="-228600">
              <a:buClr>
                <a:srgbClr val="A8071E"/>
              </a:buClr>
              <a:buFont typeface="Arial"/>
              <a:buChar char="•"/>
              <a:defRPr sz="1400">
                <a:latin typeface="Trebuchet MS"/>
                <a:cs typeface="Trebuchet M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88118" y="6289510"/>
            <a:ext cx="6986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C6205D-9FF9-1049-84CE-A8D26495A5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34218"/>
            <a:ext cx="8229600" cy="709941"/>
          </a:xfrm>
        </p:spPr>
        <p:txBody>
          <a:bodyPr anchor="ctr">
            <a:normAutofit/>
          </a:bodyPr>
          <a:lstStyle>
            <a:lvl1pPr algn="l">
              <a:defRPr sz="2800" baseline="0">
                <a:solidFill>
                  <a:srgbClr val="042143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805190459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flipV="1">
            <a:off x="0" y="6026685"/>
            <a:ext cx="9144000" cy="883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F7F3DA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7920"/>
            <a:ext cx="8229600" cy="4437625"/>
          </a:xfrm>
        </p:spPr>
        <p:txBody>
          <a:bodyPr>
            <a:normAutofit/>
          </a:bodyPr>
          <a:lstStyle>
            <a:lvl1pPr marL="0" indent="0">
              <a:buClr>
                <a:srgbClr val="A8071E"/>
              </a:buClr>
              <a:buFont typeface="Arial"/>
              <a:buNone/>
              <a:defRPr sz="2000" baseline="0">
                <a:latin typeface="Trebuchet MS"/>
                <a:cs typeface="Trebuchet MS"/>
              </a:defRPr>
            </a:lvl1pPr>
            <a:lvl2pPr marL="742950" indent="-285750">
              <a:buClr>
                <a:srgbClr val="A8071E"/>
              </a:buClr>
              <a:buFont typeface="Arial"/>
              <a:buChar char="•"/>
              <a:defRPr sz="2000">
                <a:latin typeface="Trebuchet MS"/>
                <a:cs typeface="Trebuchet MS"/>
              </a:defRPr>
            </a:lvl2pPr>
            <a:lvl3pPr marL="1143000" indent="-228600">
              <a:buClr>
                <a:srgbClr val="A8071E"/>
              </a:buClr>
              <a:buFont typeface="Arial"/>
              <a:buChar char="•"/>
              <a:defRPr sz="1800">
                <a:latin typeface="Trebuchet MS"/>
                <a:cs typeface="Trebuchet MS"/>
              </a:defRPr>
            </a:lvl3pPr>
            <a:lvl4pPr marL="1600200" indent="-228600">
              <a:buClr>
                <a:srgbClr val="A8071E"/>
              </a:buClr>
              <a:buFont typeface="Arial"/>
              <a:buChar char="•"/>
              <a:defRPr sz="1600">
                <a:latin typeface="Trebuchet MS"/>
                <a:cs typeface="Trebuchet MS"/>
              </a:defRPr>
            </a:lvl4pPr>
            <a:lvl5pPr marL="2057400" indent="-228600">
              <a:buClr>
                <a:srgbClr val="A8071E"/>
              </a:buClr>
              <a:buFont typeface="Arial"/>
              <a:buChar char="•"/>
              <a:defRPr sz="1400">
                <a:latin typeface="Trebuchet MS"/>
                <a:cs typeface="Trebuchet M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2659" y="6289510"/>
            <a:ext cx="698682" cy="365125"/>
          </a:xfrm>
        </p:spPr>
        <p:txBody>
          <a:bodyPr/>
          <a:lstStyle>
            <a:lvl1pPr algn="ctr">
              <a:defRPr>
                <a:solidFill>
                  <a:srgbClr val="A8071E"/>
                </a:solidFill>
              </a:defRPr>
            </a:lvl1pPr>
          </a:lstStyle>
          <a:p>
            <a:fld id="{F0C6205D-9FF9-1049-84CE-A8D26495A5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6507857" y="6289510"/>
            <a:ext cx="2178943" cy="4362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rgbClr val="A8071E"/>
                </a:solidFill>
                <a:latin typeface="Trebuchet MS"/>
                <a:cs typeface="Trebuchet M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PARTNER LOGO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34218"/>
            <a:ext cx="8229600" cy="709941"/>
          </a:xfrm>
        </p:spPr>
        <p:txBody>
          <a:bodyPr anchor="ctr">
            <a:normAutofit/>
          </a:bodyPr>
          <a:lstStyle>
            <a:lvl1pPr algn="l">
              <a:defRPr sz="2800" baseline="0">
                <a:solidFill>
                  <a:srgbClr val="042143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597273238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083161"/>
            <a:ext cx="9144000" cy="269585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88118" y="6289510"/>
            <a:ext cx="698682" cy="365125"/>
          </a:xfrm>
        </p:spPr>
        <p:txBody>
          <a:bodyPr/>
          <a:lstStyle>
            <a:lvl1pPr>
              <a:defRPr>
                <a:solidFill>
                  <a:srgbClr val="A8071E"/>
                </a:solidFill>
              </a:defRPr>
            </a:lvl1pPr>
          </a:lstStyle>
          <a:p>
            <a:fld id="{F0C6205D-9FF9-1049-84CE-A8D26495A5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954833"/>
            <a:ext cx="8229600" cy="709941"/>
          </a:xfrm>
        </p:spPr>
        <p:txBody>
          <a:bodyPr anchor="ctr">
            <a:normAutofit/>
          </a:bodyPr>
          <a:lstStyle>
            <a:lvl1pPr algn="ctr">
              <a:defRPr sz="3600" i="1" baseline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Subsection Title Page</a:t>
            </a:r>
          </a:p>
        </p:txBody>
      </p:sp>
    </p:spTree>
    <p:extLst>
      <p:ext uri="{BB962C8B-B14F-4D97-AF65-F5344CB8AC3E}">
        <p14:creationId xmlns:p14="http://schemas.microsoft.com/office/powerpoint/2010/main" val="224276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083161"/>
            <a:ext cx="9144000" cy="269585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954833"/>
            <a:ext cx="8229600" cy="709941"/>
          </a:xfrm>
        </p:spPr>
        <p:txBody>
          <a:bodyPr anchor="ctr">
            <a:normAutofit/>
          </a:bodyPr>
          <a:lstStyle>
            <a:lvl1pPr algn="ctr">
              <a:defRPr sz="3600" i="1" baseline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Subsection Title Page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761397" y="5312602"/>
            <a:ext cx="2178943" cy="5641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rgbClr val="A8071E"/>
                </a:solidFill>
                <a:latin typeface="Trebuchet MS"/>
                <a:cs typeface="Trebuchet M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PARTNER LOGO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2659" y="6289510"/>
            <a:ext cx="698682" cy="365125"/>
          </a:xfrm>
        </p:spPr>
        <p:txBody>
          <a:bodyPr/>
          <a:lstStyle>
            <a:lvl1pPr algn="ctr">
              <a:defRPr>
                <a:solidFill>
                  <a:srgbClr val="A8071E"/>
                </a:solidFill>
              </a:defRPr>
            </a:lvl1pPr>
          </a:lstStyle>
          <a:p>
            <a:fld id="{F0C6205D-9FF9-1049-84CE-A8D26495A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474189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396508"/>
          </a:xfrm>
        </p:spPr>
        <p:txBody>
          <a:bodyPr/>
          <a:lstStyle>
            <a:lvl1pPr marL="0" indent="0">
              <a:buNone/>
              <a:defRPr sz="2000">
                <a:latin typeface="Trebuchet MS"/>
                <a:cs typeface="Trebuchet MS"/>
              </a:defRPr>
            </a:lvl1pPr>
            <a:lvl2pPr marL="742950" indent="-285750">
              <a:buClr>
                <a:srgbClr val="A8071E"/>
              </a:buClr>
              <a:buFont typeface="Arial"/>
              <a:buChar char="•"/>
              <a:defRPr sz="2000">
                <a:latin typeface="Trebuchet MS"/>
                <a:cs typeface="Trebuchet MS"/>
              </a:defRPr>
            </a:lvl2pPr>
            <a:lvl3pPr marL="1143000" indent="-228600">
              <a:buClr>
                <a:srgbClr val="A8071E"/>
              </a:buClr>
              <a:buFont typeface="Arial"/>
              <a:buChar char="•"/>
              <a:defRPr sz="1800">
                <a:latin typeface="Trebuchet MS"/>
                <a:cs typeface="Trebuchet MS"/>
              </a:defRPr>
            </a:lvl3pPr>
            <a:lvl4pPr marL="1600200" indent="-228600">
              <a:buClr>
                <a:srgbClr val="A8071E"/>
              </a:buClr>
              <a:buFont typeface="Arial"/>
              <a:buChar char="•"/>
              <a:defRPr sz="1600">
                <a:latin typeface="Trebuchet MS"/>
                <a:cs typeface="Trebuchet MS"/>
              </a:defRPr>
            </a:lvl4pPr>
            <a:lvl5pPr marL="2057400" indent="-228600">
              <a:buClr>
                <a:srgbClr val="A8071E"/>
              </a:buClr>
              <a:buFont typeface="Arial"/>
              <a:buChar char="•"/>
              <a:defRPr sz="1400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103883"/>
            <a:ext cx="9144000" cy="7541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A8071E"/>
              </a:solidFill>
              <a:effectLst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88118" y="6289510"/>
            <a:ext cx="6986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C6205D-9FF9-1049-84CE-A8D26495A5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34218"/>
            <a:ext cx="8229600" cy="709941"/>
          </a:xfrm>
        </p:spPr>
        <p:txBody>
          <a:bodyPr anchor="ctr">
            <a:normAutofit/>
          </a:bodyPr>
          <a:lstStyle>
            <a:lvl1pPr algn="l">
              <a:defRPr sz="2800" baseline="0">
                <a:solidFill>
                  <a:srgbClr val="042143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910999"/>
            <a:ext cx="9144000" cy="1670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A8071E"/>
              </a:solidFill>
              <a:effectLst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600201"/>
            <a:ext cx="4038600" cy="4396508"/>
          </a:xfrm>
        </p:spPr>
        <p:txBody>
          <a:bodyPr/>
          <a:lstStyle>
            <a:lvl1pPr marL="0" indent="0">
              <a:buNone/>
              <a:defRPr sz="2000">
                <a:latin typeface="Trebuchet MS"/>
                <a:cs typeface="Trebuchet MS"/>
              </a:defRPr>
            </a:lvl1pPr>
            <a:lvl2pPr marL="742950" indent="-285750">
              <a:buClr>
                <a:srgbClr val="A8071E"/>
              </a:buClr>
              <a:buFont typeface="Arial"/>
              <a:buChar char="•"/>
              <a:defRPr sz="2000">
                <a:latin typeface="Trebuchet MS"/>
                <a:cs typeface="Trebuchet MS"/>
              </a:defRPr>
            </a:lvl2pPr>
            <a:lvl3pPr marL="1143000" indent="-228600">
              <a:buClr>
                <a:srgbClr val="A8071E"/>
              </a:buClr>
              <a:buFont typeface="Arial"/>
              <a:buChar char="•"/>
              <a:defRPr sz="1800">
                <a:latin typeface="Trebuchet MS"/>
                <a:cs typeface="Trebuchet MS"/>
              </a:defRPr>
            </a:lvl3pPr>
            <a:lvl4pPr marL="1600200" indent="-228600">
              <a:buClr>
                <a:srgbClr val="A8071E"/>
              </a:buClr>
              <a:buFont typeface="Arial"/>
              <a:buChar char="•"/>
              <a:defRPr sz="1600">
                <a:latin typeface="Trebuchet MS"/>
                <a:cs typeface="Trebuchet MS"/>
              </a:defRPr>
            </a:lvl4pPr>
            <a:lvl5pPr marL="2057400" indent="-228600">
              <a:buClr>
                <a:srgbClr val="A8071E"/>
              </a:buClr>
              <a:buFont typeface="Arial"/>
              <a:buChar char="•"/>
              <a:defRPr sz="1400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055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D55B2-8CA0-D442-BB01-35F97FE3EC62}" type="datetime1">
              <a:rPr lang="en-US" smtClean="0"/>
              <a:pPr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6205D-9FF9-1049-84CE-A8D26495A5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0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82625"/>
            <a:ext cx="7772400" cy="369332"/>
          </a:xfrm>
          <a:prstGeom prst="rect">
            <a:avLst/>
          </a:prstGeom>
          <a:noFill/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28800"/>
            <a:ext cx="7315200" cy="3429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1697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bg1">
              <a:lumMod val="65000"/>
              <a:lumOff val="35000"/>
            </a:schemeClr>
          </a:solidFill>
          <a:latin typeface="+mj-lt"/>
          <a:ea typeface="+mj-ea"/>
          <a:cs typeface="Arial"/>
        </a:defRPr>
      </a:lvl1pPr>
    </p:titleStyle>
    <p:bodyStyle>
      <a:lvl1pPr marL="176213" indent="-176213" algn="l" defTabSz="4572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rgbClr val="C00000"/>
        </a:buClr>
        <a:buSzPct val="80000"/>
        <a:buFont typeface="Arial"/>
        <a:buChar char="•"/>
        <a:defRPr sz="2000" b="1" kern="1200">
          <a:solidFill>
            <a:schemeClr val="bg1">
              <a:lumMod val="65000"/>
              <a:lumOff val="35000"/>
            </a:schemeClr>
          </a:solidFill>
          <a:latin typeface="+mn-lt"/>
          <a:ea typeface="+mn-ea"/>
          <a:cs typeface="Arial"/>
        </a:defRPr>
      </a:lvl1pPr>
      <a:lvl2pPr marL="457200" indent="-173736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C00000"/>
        </a:buClr>
        <a:buSzPct val="80000"/>
        <a:buFont typeface="Lucida Grande"/>
        <a:buChar char="-"/>
        <a:defRPr sz="1800" b="1" kern="1200">
          <a:solidFill>
            <a:schemeClr val="bg1">
              <a:lumMod val="65000"/>
              <a:lumOff val="35000"/>
            </a:schemeClr>
          </a:solidFill>
          <a:latin typeface="+mn-lt"/>
          <a:ea typeface="+mn-ea"/>
          <a:cs typeface="Arial"/>
        </a:defRPr>
      </a:lvl2pPr>
      <a:lvl3pPr marL="795528" indent="-173736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C00000"/>
        </a:buClr>
        <a:buSzPct val="80000"/>
        <a:buFont typeface="Lucida Grande"/>
        <a:buChar char="-"/>
        <a:defRPr sz="1600" b="1" kern="1200">
          <a:solidFill>
            <a:schemeClr val="bg1">
              <a:lumMod val="65000"/>
              <a:lumOff val="35000"/>
            </a:schemeClr>
          </a:solidFill>
          <a:latin typeface="+mn-lt"/>
          <a:ea typeface="+mn-ea"/>
          <a:cs typeface="Arial"/>
        </a:defRPr>
      </a:lvl3pPr>
      <a:lvl4pPr marL="1216152" indent="-173736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54622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lang="en-US" sz="1400" b="1" kern="1200" dirty="0">
          <a:solidFill>
            <a:schemeClr val="tx1"/>
          </a:solidFill>
          <a:latin typeface="+mn-lt"/>
          <a:ea typeface="+mn-ea"/>
          <a:cs typeface="Arial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49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713" y="1464489"/>
            <a:ext cx="7959421" cy="8937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Place, Policy and the 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Social Determinants of Health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715" y="2400045"/>
            <a:ext cx="6902432" cy="5411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Case Studies from The Kirwan Institute’s Health Equity Portfolio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July 27, 2017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135773" y="3707934"/>
            <a:ext cx="28724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</a:rPr>
              <a:t>David Norris</a:t>
            </a:r>
          </a:p>
          <a:p>
            <a:pPr algn="ctr"/>
            <a:r>
              <a:rPr lang="en-US" b="1" i="1" dirty="0" smtClean="0">
                <a:solidFill>
                  <a:schemeClr val="bg1"/>
                </a:solidFill>
              </a:rPr>
              <a:t>Senior Researcher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</a:rPr>
              <a:t>The Kirwan Institute for the 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</a:rPr>
              <a:t>Study of Race and Ethnicity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</a:rPr>
              <a:t>The Ohio State University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703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11" y="456377"/>
            <a:ext cx="7772400" cy="36933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Hospital Admissions for Type II Diabetes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53" y="3776012"/>
            <a:ext cx="3295021" cy="27991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52" y="1182812"/>
            <a:ext cx="2914505" cy="2493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47" y="1182814"/>
            <a:ext cx="4782872" cy="539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01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/>
          <p:cNvSpPr>
            <a:spLocks noGrp="1"/>
          </p:cNvSpPr>
          <p:nvPr>
            <p:ph idx="4294967295"/>
          </p:nvPr>
        </p:nvSpPr>
        <p:spPr>
          <a:xfrm>
            <a:off x="6064370" y="1323730"/>
            <a:ext cx="2978366" cy="478377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Higher infant mortality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rates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Higher rates of lead </a:t>
            </a:r>
            <a:b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exposure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Higher exposure to toxic </a:t>
            </a:r>
            <a:b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waste release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Higher poverty rates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Higher vacant property </a:t>
            </a:r>
            <a:b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rates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Higher residential </a:t>
            </a:r>
            <a:b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subprime loan rates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Lower life expectancy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Higher percentages of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African Americans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</p:txBody>
      </p:sp>
      <p:pic>
        <p:nvPicPr>
          <p:cNvPr id="8" name="Picture 7" descr="C:\Users\yumic\Desktop\clev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" t="1906" r="1468" b="7139"/>
          <a:stretch/>
        </p:blipFill>
        <p:spPr bwMode="auto">
          <a:xfrm>
            <a:off x="250167" y="2650887"/>
            <a:ext cx="5654984" cy="4002655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11153"/>
            <a:ext cx="8229600" cy="819061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Cleveland - Areas Lacking in Measures of Social </a:t>
            </a:r>
            <a:b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Determinants Also Exhibit: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11" y="1115475"/>
            <a:ext cx="2971179" cy="252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3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47" y="3528313"/>
            <a:ext cx="3441827" cy="3233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1" y="3517899"/>
            <a:ext cx="3447034" cy="3243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840" y="165633"/>
            <a:ext cx="3447034" cy="32335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04" y="160427"/>
            <a:ext cx="3452241" cy="32439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7900" y="2694940"/>
            <a:ext cx="914400" cy="70424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/>
            <a:r>
              <a:rPr lang="en-US" dirty="0" smtClean="0"/>
              <a:t>White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7900" y="6047740"/>
            <a:ext cx="914400" cy="7141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/>
            <a:r>
              <a:rPr lang="en-US" dirty="0" smtClean="0">
                <a:ea typeface="+mn-ea"/>
                <a:cs typeface="+mn-cs"/>
              </a:rPr>
              <a:t>Asian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4290" y="6047740"/>
            <a:ext cx="914400" cy="7141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/>
            <a:r>
              <a:rPr lang="en-US" dirty="0" smtClean="0"/>
              <a:t>Hispanic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4290" y="2694940"/>
            <a:ext cx="914400" cy="70424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/>
            <a:r>
              <a:rPr lang="en-US" dirty="0" smtClean="0">
                <a:ea typeface="+mn-ea"/>
                <a:cs typeface="+mn-cs"/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96798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1213577"/>
            <a:ext cx="7741310" cy="51142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Breast Cancer: Days from Diagnosis to Treatment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46246" y="6411706"/>
            <a:ext cx="3078760" cy="25166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Source: Susan G. Komen - Columbus</a:t>
            </a:r>
          </a:p>
        </p:txBody>
      </p:sp>
    </p:spTree>
    <p:extLst>
      <p:ext uri="{BB962C8B-B14F-4D97-AF65-F5344CB8AC3E}">
        <p14:creationId xmlns:p14="http://schemas.microsoft.com/office/powerpoint/2010/main" val="38357510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12" y="1213577"/>
            <a:ext cx="7741310" cy="51142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Breast Cancer: Days from Diagnosis to Treatment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46246" y="6411706"/>
            <a:ext cx="3078760" cy="25166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Source: Susan G. Komen - Columbus</a:t>
            </a:r>
          </a:p>
        </p:txBody>
      </p:sp>
    </p:spTree>
    <p:extLst>
      <p:ext uri="{BB962C8B-B14F-4D97-AF65-F5344CB8AC3E}">
        <p14:creationId xmlns:p14="http://schemas.microsoft.com/office/powerpoint/2010/main" val="33780112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12" y="1213577"/>
            <a:ext cx="7741310" cy="5114239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  <p:sp>
        <p:nvSpPr>
          <p:cNvPr id="4" name="Rectangle 3"/>
          <p:cNvSpPr/>
          <p:nvPr/>
        </p:nvSpPr>
        <p:spPr bwMode="auto">
          <a:xfrm>
            <a:off x="143933" y="1161014"/>
            <a:ext cx="8890000" cy="536577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Breast Cancer: Days from Diagnosis to Treatment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02386" y="1837268"/>
            <a:ext cx="7884414" cy="4122962"/>
          </a:xfrm>
          <a:prstGeom prst="rect">
            <a:avLst/>
          </a:prstGeom>
          <a:noFill/>
          <a:effectLst/>
        </p:spPr>
        <p:txBody>
          <a:bodyPr vert="horz" lIns="0" tIns="0" rIns="0" bIns="0" rtlCol="0">
            <a:normAutofit/>
          </a:bodyPr>
          <a:lstStyle>
            <a:lvl1pPr marL="176213" indent="-176213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"/>
              <a:buChar char="•"/>
              <a:defRPr sz="2000" b="1" kern="120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Lucida Grande"/>
              <a:buChar char="-"/>
              <a:defRPr sz="1800" b="1" kern="120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Lucida Grande"/>
              <a:buChar char="-"/>
              <a:defRPr sz="1600" b="1" kern="120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What questions does this raise?</a:t>
            </a:r>
          </a:p>
          <a:p>
            <a:pPr lvl="1"/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Treatment centers</a:t>
            </a:r>
          </a:p>
          <a:p>
            <a:pPr lvl="2"/>
            <a:r>
              <a:rPr lang="en-US" dirty="0" smtClean="0">
                <a:solidFill>
                  <a:srgbClr val="C00000"/>
                </a:solidFill>
              </a:rPr>
              <a:t>Capacity?</a:t>
            </a:r>
          </a:p>
          <a:p>
            <a:pPr lvl="2"/>
            <a:r>
              <a:rPr lang="en-US" dirty="0" smtClean="0">
                <a:solidFill>
                  <a:srgbClr val="C00000"/>
                </a:solidFill>
              </a:rPr>
              <a:t>Medicaid?</a:t>
            </a:r>
          </a:p>
          <a:p>
            <a:pPr lvl="1"/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Physical access to </a:t>
            </a:r>
            <a:r>
              <a:rPr lang="en-US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Tx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centers</a:t>
            </a:r>
          </a:p>
          <a:p>
            <a:pPr lvl="2"/>
            <a:r>
              <a:rPr lang="en-US" dirty="0" smtClean="0">
                <a:solidFill>
                  <a:srgbClr val="C00000"/>
                </a:solidFill>
              </a:rPr>
              <a:t>Access to vehicle</a:t>
            </a:r>
          </a:p>
          <a:p>
            <a:pPr lvl="2"/>
            <a:r>
              <a:rPr lang="en-US" dirty="0" smtClean="0">
                <a:solidFill>
                  <a:srgbClr val="C00000"/>
                </a:solidFill>
              </a:rPr>
              <a:t>Public transit</a:t>
            </a:r>
          </a:p>
          <a:p>
            <a:pPr lvl="1"/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Screening: where?</a:t>
            </a:r>
          </a:p>
          <a:p>
            <a:pPr lvl="1"/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Follow-up</a:t>
            </a:r>
          </a:p>
          <a:p>
            <a:pPr lvl="2"/>
            <a:r>
              <a:rPr lang="en-US" dirty="0" smtClean="0">
                <a:solidFill>
                  <a:srgbClr val="C00000"/>
                </a:solidFill>
              </a:rPr>
              <a:t>Home visits, CHWs</a:t>
            </a:r>
          </a:p>
          <a:p>
            <a:pPr lvl="2"/>
            <a:r>
              <a:rPr lang="en-US" dirty="0" smtClean="0">
                <a:solidFill>
                  <a:srgbClr val="C00000"/>
                </a:solidFill>
              </a:rPr>
              <a:t>Prescriptions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Other community assets &amp; supports?</a:t>
            </a:r>
          </a:p>
        </p:txBody>
      </p:sp>
    </p:spTree>
    <p:extLst>
      <p:ext uri="{BB962C8B-B14F-4D97-AF65-F5344CB8AC3E}">
        <p14:creationId xmlns:p14="http://schemas.microsoft.com/office/powerpoint/2010/main" val="30366448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5033918" y="1276265"/>
            <a:ext cx="3796392" cy="1232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folHlink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folHlink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folHlink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folHlink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folHlink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folHlink"/>
                </a:solidFill>
                <a:latin typeface="Garamond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folHlink"/>
                </a:solidFill>
                <a:latin typeface="Garamond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folHlink"/>
                </a:solidFill>
                <a:latin typeface="Garamond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folHlink"/>
                </a:solidFill>
                <a:latin typeface="Garamon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2800" kern="0" dirty="0" smtClean="0">
                <a:solidFill>
                  <a:srgbClr val="000000"/>
                </a:solidFill>
              </a:rPr>
              <a:t>Where is Lucas County?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kern="0" dirty="0" smtClean="0">
                <a:solidFill>
                  <a:srgbClr val="000000"/>
                </a:solidFill>
              </a:rPr>
              <a:t>West end of Lake Erie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kern="0" dirty="0" smtClean="0">
                <a:solidFill>
                  <a:srgbClr val="000000"/>
                </a:solidFill>
              </a:rPr>
              <a:t>Toledo – County Seat</a:t>
            </a:r>
          </a:p>
          <a:p>
            <a:endParaRPr lang="en-US" altLang="en-US" sz="2800" kern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4" y="1276264"/>
            <a:ext cx="4228051" cy="443969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906011" y="1602297"/>
            <a:ext cx="906011" cy="486562"/>
          </a:xfrm>
          <a:prstGeom prst="ellipse">
            <a:avLst/>
          </a:prstGeom>
          <a:noFill/>
          <a:ln w="28575" cap="flat" cmpd="sng" algn="ctr">
            <a:solidFill>
              <a:srgbClr val="A8071E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806" y="2624332"/>
            <a:ext cx="3783436" cy="294354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50037" y="263525"/>
            <a:ext cx="7886700" cy="617319"/>
          </a:xfrm>
        </p:spPr>
        <p:txBody>
          <a:bodyPr>
            <a:normAutofit fontScale="90000"/>
          </a:bodyPr>
          <a:lstStyle/>
          <a:p>
            <a:r>
              <a:rPr lang="en-US" altLang="en-US" sz="2800" dirty="0" smtClean="0">
                <a:latin typeface="Calibri"/>
                <a:cs typeface="Calibri"/>
              </a:rPr>
              <a:t>Toledo: A Case Study in Environmental Justice Mapping</a:t>
            </a:r>
          </a:p>
        </p:txBody>
      </p:sp>
    </p:spTree>
    <p:extLst>
      <p:ext uri="{BB962C8B-B14F-4D97-AF65-F5344CB8AC3E}">
        <p14:creationId xmlns:p14="http://schemas.microsoft.com/office/powerpoint/2010/main" val="100411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0037" y="263525"/>
            <a:ext cx="7886700" cy="617319"/>
          </a:xfrm>
        </p:spPr>
        <p:txBody>
          <a:bodyPr>
            <a:normAutofit fontScale="90000"/>
          </a:bodyPr>
          <a:lstStyle/>
          <a:p>
            <a:r>
              <a:rPr lang="en-US" altLang="en-US" sz="2800" dirty="0" smtClean="0">
                <a:latin typeface="Calibri"/>
                <a:cs typeface="Calibri"/>
              </a:rPr>
              <a:t>Toledo: A Case Study in Environmental Justice Mapping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813" y="3660397"/>
            <a:ext cx="3033532" cy="1997075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393362"/>
            <a:ext cx="8229600" cy="4437625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Signs of lead poisoning</a:t>
            </a:r>
          </a:p>
          <a:p>
            <a:pPr lvl="1"/>
            <a:r>
              <a:rPr lang="en-US" dirty="0" smtClean="0"/>
              <a:t>Irritability or behavioral problems</a:t>
            </a:r>
          </a:p>
          <a:p>
            <a:pPr lvl="1"/>
            <a:r>
              <a:rPr lang="en-US" dirty="0" smtClean="0"/>
              <a:t>Difficulty concentrating; headaches</a:t>
            </a:r>
          </a:p>
          <a:p>
            <a:pPr lvl="1"/>
            <a:r>
              <a:rPr lang="en-US" dirty="0" smtClean="0"/>
              <a:t>Loss of appetite, weight loss, sluggishness, fatigue</a:t>
            </a:r>
          </a:p>
          <a:p>
            <a:pPr lvl="1"/>
            <a:r>
              <a:rPr lang="en-US" dirty="0" smtClean="0"/>
              <a:t>Abdominal pain, constipation, vomiting, nausea</a:t>
            </a:r>
          </a:p>
          <a:p>
            <a:pPr lvl="1"/>
            <a:r>
              <a:rPr lang="en-US" dirty="0" smtClean="0"/>
              <a:t>Pallor (from anemia)</a:t>
            </a:r>
          </a:p>
          <a:p>
            <a:pPr lvl="1"/>
            <a:r>
              <a:rPr lang="en-US" dirty="0" smtClean="0"/>
              <a:t>Metallic taste in mouth</a:t>
            </a:r>
          </a:p>
          <a:p>
            <a:pPr lvl="1"/>
            <a:r>
              <a:rPr lang="en-US" dirty="0" smtClean="0"/>
              <a:t>Muscle and joint weakness or pain</a:t>
            </a:r>
          </a:p>
          <a:p>
            <a:pPr lvl="1"/>
            <a:r>
              <a:rPr lang="en-US" dirty="0" smtClean="0"/>
              <a:t>Seizures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igns may be mild; </a:t>
            </a:r>
            <a:r>
              <a:rPr lang="en-US" dirty="0"/>
              <a:t>may be taken for some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other illness</a:t>
            </a:r>
            <a:endParaRPr lang="en-US" dirty="0"/>
          </a:p>
          <a:p>
            <a:r>
              <a:rPr lang="en-US" i="1" dirty="0" smtClean="0">
                <a:solidFill>
                  <a:srgbClr val="FF0000"/>
                </a:solidFill>
              </a:rPr>
              <a:t>Very important to have children tested!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2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628650" y="241300"/>
            <a:ext cx="7886700" cy="635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2"/>
                </a:solidFill>
                <a:latin typeface="Calibri"/>
                <a:cs typeface="Calibri"/>
              </a:rPr>
              <a:t>Lucas County Opportunity* Map</a:t>
            </a:r>
          </a:p>
        </p:txBody>
      </p:sp>
      <p:pic>
        <p:nvPicPr>
          <p:cNvPr id="12291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922338"/>
            <a:ext cx="8380412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914" y="5971020"/>
            <a:ext cx="1090569" cy="7806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3634" y="6241409"/>
            <a:ext cx="445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Opportunity metrics are also </a:t>
            </a:r>
            <a:r>
              <a:rPr lang="en-US" dirty="0" err="1" smtClean="0"/>
              <a:t>SDoH</a:t>
            </a:r>
            <a:r>
              <a:rPr lang="en-US" dirty="0" smtClean="0"/>
              <a:t> metrics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88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529420" y="241300"/>
            <a:ext cx="8188179" cy="4633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dirty="0" smtClean="0">
                <a:latin typeface="Calibri"/>
                <a:cs typeface="Calibri"/>
              </a:rPr>
              <a:t>Who Lives in Lucas County’s High-and Low-Opportunity Areas?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8170" y="956345"/>
            <a:ext cx="8910172" cy="5772294"/>
            <a:chOff x="74613" y="889233"/>
            <a:chExt cx="9052615" cy="5864573"/>
          </a:xfrm>
        </p:grpSpPr>
        <p:sp>
          <p:nvSpPr>
            <p:cNvPr id="3" name="Rectangle 2"/>
            <p:cNvSpPr/>
            <p:nvPr/>
          </p:nvSpPr>
          <p:spPr bwMode="auto">
            <a:xfrm>
              <a:off x="74614" y="889233"/>
              <a:ext cx="9052614" cy="586457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4339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025" y="3928405"/>
              <a:ext cx="3906749" cy="2825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0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13" y="969963"/>
              <a:ext cx="4395787" cy="305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504" y="1126165"/>
              <a:ext cx="4572000" cy="2785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51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4361"/>
            <a:ext cx="7772400" cy="36933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Our time together: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914402" y="1248673"/>
            <a:ext cx="7938050" cy="1598044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Mapping the social determinants of health (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SDoH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SDoH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ealth outcomes: Examples from Kirwan’s work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Implications for policy and practice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3" y="3053750"/>
            <a:ext cx="5378838" cy="357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8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0037" y="263525"/>
            <a:ext cx="7886700" cy="617319"/>
          </a:xfrm>
        </p:spPr>
        <p:txBody>
          <a:bodyPr>
            <a:normAutofit fontScale="90000"/>
          </a:bodyPr>
          <a:lstStyle/>
          <a:p>
            <a:r>
              <a:rPr lang="en-US" altLang="en-US" sz="2800" dirty="0" smtClean="0">
                <a:latin typeface="Calibri"/>
                <a:cs typeface="Calibri"/>
              </a:rPr>
              <a:t>Toledo: A Case Study in Environmental Justice Mapping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9" y="1556159"/>
            <a:ext cx="4471333" cy="34566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10" y="1550028"/>
            <a:ext cx="4479264" cy="346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9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0037" y="263525"/>
            <a:ext cx="7886700" cy="617319"/>
          </a:xfrm>
        </p:spPr>
        <p:txBody>
          <a:bodyPr>
            <a:normAutofit fontScale="90000"/>
          </a:bodyPr>
          <a:lstStyle/>
          <a:p>
            <a:r>
              <a:rPr lang="en-US" altLang="en-US" sz="2800" dirty="0" smtClean="0">
                <a:latin typeface="Calibri"/>
                <a:cs typeface="Calibri"/>
              </a:rPr>
              <a:t>Toledo: A Case Study in Environmental Justice Mapping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85225" y="1208016"/>
            <a:ext cx="8489659" cy="4445848"/>
            <a:chOff x="234891" y="1208016"/>
            <a:chExt cx="8489659" cy="4445848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34891" y="1333848"/>
              <a:ext cx="6445544" cy="65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9311" y="1208016"/>
              <a:ext cx="3263376" cy="217747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314" y="3476397"/>
              <a:ext cx="3263373" cy="217746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7167" y="1208016"/>
              <a:ext cx="3859915" cy="25755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6440" y="3913421"/>
              <a:ext cx="4488110" cy="1690572"/>
            </a:xfrm>
            <a:prstGeom prst="rect">
              <a:avLst/>
            </a:prstGeom>
            <a:solidFill>
              <a:srgbClr val="FFFFFF"/>
            </a:solidFill>
          </p:spPr>
        </p:pic>
      </p:grpSp>
    </p:spTree>
    <p:extLst>
      <p:ext uri="{BB962C8B-B14F-4D97-AF65-F5344CB8AC3E}">
        <p14:creationId xmlns:p14="http://schemas.microsoft.com/office/powerpoint/2010/main" val="31809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48" y="531725"/>
            <a:ext cx="8456103" cy="579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70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9773" y="1383327"/>
            <a:ext cx="5169714" cy="2760617"/>
          </a:xfrm>
        </p:spPr>
        <p:txBody>
          <a:bodyPr>
            <a:normAutofit lnSpcReduction="10000"/>
          </a:bodyPr>
          <a:lstStyle/>
          <a:p>
            <a:r>
              <a:rPr lang="en-US" i="1" dirty="0"/>
              <a:t>“It wasn’t enough to make a diagnosis and prescribe </a:t>
            </a:r>
            <a:r>
              <a:rPr lang="en-US" i="1" dirty="0" smtClean="0"/>
              <a:t>medication</a:t>
            </a:r>
            <a:r>
              <a:rPr lang="en-US" i="1" dirty="0"/>
              <a:t>.</a:t>
            </a:r>
            <a:r>
              <a:rPr lang="en-US" i="1" dirty="0" smtClean="0"/>
              <a:t> I’d </a:t>
            </a:r>
            <a:r>
              <a:rPr lang="en-US" i="1" dirty="0"/>
              <a:t>treated her for lead poisoning, but that was not the disease — the disease was much bigger and caused by forces embedded in the child’s life. Her disease was where she lived and why she was allowed to live there</a:t>
            </a:r>
            <a:r>
              <a:rPr lang="en-US" i="1" dirty="0" smtClean="0"/>
              <a:t>.”</a:t>
            </a:r>
            <a:br>
              <a:rPr lang="en-US" i="1" dirty="0" smtClean="0"/>
            </a:br>
            <a:endParaRPr lang="en-US" i="1" dirty="0" smtClean="0"/>
          </a:p>
          <a:p>
            <a:r>
              <a:rPr lang="en-US" sz="1200" dirty="0" smtClean="0"/>
              <a:t>-Dr. Needleman, speaking of his “index” lead-poisoning patient in the </a:t>
            </a:r>
            <a:br>
              <a:rPr lang="en-US" sz="1200" dirty="0" smtClean="0"/>
            </a:br>
            <a:r>
              <a:rPr lang="en-US" sz="1200" dirty="0" smtClean="0"/>
              <a:t>  infant ward of a Philadelphia hospital</a:t>
            </a:r>
            <a:endParaRPr lang="en-US" sz="12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Herbert Needleman, MD – 1927—2017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9" y="4260272"/>
            <a:ext cx="1770078" cy="1351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02" y="1383327"/>
            <a:ext cx="3178742" cy="423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99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40044431"/>
              </p:ext>
            </p:extLst>
          </p:nvPr>
        </p:nvGraphicFramePr>
        <p:xfrm>
          <a:off x="357547" y="2057400"/>
          <a:ext cx="8500703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1019175"/>
          </a:xfrm>
        </p:spPr>
        <p:txBody>
          <a:bodyPr>
            <a:noAutofit/>
          </a:bodyPr>
          <a:lstStyle/>
          <a:p>
            <a:pPr algn="ctr"/>
            <a:r>
              <a:rPr lang="en-US" sz="240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Historical Drivers </a:t>
            </a:r>
            <a:r>
              <a:rPr lang="en-US" sz="2400" i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of Racial Segregation </a:t>
            </a:r>
            <a:r>
              <a:rPr lang="en-US" sz="240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and Isolation of </a:t>
            </a:r>
            <a:r>
              <a:rPr lang="en-US" sz="2400" i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Communities of Color</a:t>
            </a:r>
          </a:p>
        </p:txBody>
      </p:sp>
    </p:spTree>
    <p:extLst>
      <p:ext uri="{BB962C8B-B14F-4D97-AF65-F5344CB8AC3E}">
        <p14:creationId xmlns:p14="http://schemas.microsoft.com/office/powerpoint/2010/main" val="163361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7354" y="3209777"/>
            <a:ext cx="3154755" cy="268339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Neighborhood disinvestment shaped the communities of today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2" y="149074"/>
            <a:ext cx="3524269" cy="2443493"/>
          </a:xfrm>
          <a:prstGeom prst="rect">
            <a:avLst/>
          </a:prstGeom>
          <a:effectLst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327" y="149074"/>
            <a:ext cx="3641720" cy="2443493"/>
          </a:xfrm>
          <a:prstGeom prst="rect">
            <a:avLst/>
          </a:prstGeom>
          <a:effectLst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820" y="2821699"/>
            <a:ext cx="5008227" cy="3871745"/>
          </a:xfrm>
          <a:prstGeom prst="rect">
            <a:avLst/>
          </a:prstGeom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972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02386" y="2733574"/>
            <a:ext cx="7884414" cy="3226655"/>
          </a:xfrm>
          <a:prstGeom prst="rect">
            <a:avLst/>
          </a:prstGeom>
          <a:effectLst/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Patient choices are constrained by their community’s  resources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Particularly true of patients in poorly resourced communities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Rx: Connect patients to the resources they need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“Connection” should go beyond referral for medical services,  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to facilitating access to: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Transportation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Child care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Home visits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45501" y="605572"/>
            <a:ext cx="4534341" cy="1107996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Why Is the Geography of </a:t>
            </a:r>
            <a:b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</a:b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Social Determinants</a:t>
            </a:r>
            <a:b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</a:b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Relevant?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59" y="532148"/>
            <a:ext cx="1876044" cy="206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409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02386" y="2332140"/>
            <a:ext cx="7884414" cy="3628090"/>
          </a:xfrm>
          <a:prstGeom prst="rect">
            <a:avLst/>
          </a:prstGeom>
          <a:effectLst/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Internalizing the external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The body’s response to chronic/toxic stress: HPA axis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Physiological markers of stress: hormonal and cellular changes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Mapping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covers “hard” stressors in the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environment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More difficult to quantify, map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social/behavioral stressors</a:t>
            </a:r>
            <a:endParaRPr lang="en-US" dirty="0" smtClean="0">
              <a:solidFill>
                <a:srgbClr val="FF0000"/>
              </a:solidFill>
            </a:endParaRPr>
          </a:p>
          <a:p>
            <a:pPr lvl="2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Racial/ethnic discrimination</a:t>
            </a:r>
          </a:p>
          <a:p>
            <a:pPr lvl="2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Microaggressions</a:t>
            </a:r>
          </a:p>
          <a:p>
            <a:pPr lvl="2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Social exclusion</a:t>
            </a:r>
          </a:p>
          <a:p>
            <a:pPr lvl="2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Perception of safety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Community assets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45501" y="605572"/>
            <a:ext cx="4534341" cy="738664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Final thoughts: Things we haven’t discussed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/>
          <a:stretch/>
        </p:blipFill>
        <p:spPr>
          <a:xfrm>
            <a:off x="4572000" y="4706223"/>
            <a:ext cx="2312662" cy="19743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85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86" y="308296"/>
            <a:ext cx="1763645" cy="1889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2907" t="11751" r="33329" b="15393"/>
          <a:stretch/>
        </p:blipFill>
        <p:spPr>
          <a:xfrm>
            <a:off x="6760380" y="3852543"/>
            <a:ext cx="1657038" cy="20112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63888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0441" y="1245118"/>
            <a:ext cx="7853777" cy="381409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Clinical interventions are only part of the solution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Need for restorative investment in communities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Tailoring interventions to a community’s unique needs and culture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Recognize policy’s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explicit role in shaping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community health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inequities 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Policy 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must be a tool to revitalize communities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Relationship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between values, biases and policy 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Whose </a:t>
            </a:r>
            <a:r>
              <a:rPr lang="en-US" sz="2000" dirty="0">
                <a:solidFill>
                  <a:srgbClr val="C00000"/>
                </a:solidFill>
              </a:rPr>
              <a:t>values are reflected in </a:t>
            </a:r>
            <a:r>
              <a:rPr lang="en-US" sz="2000" dirty="0" smtClean="0">
                <a:solidFill>
                  <a:srgbClr val="C00000"/>
                </a:solidFill>
              </a:rPr>
              <a:t>our </a:t>
            </a:r>
            <a:r>
              <a:rPr lang="en-US" sz="2000" dirty="0">
                <a:solidFill>
                  <a:srgbClr val="C00000"/>
                </a:solidFill>
              </a:rPr>
              <a:t>policies </a:t>
            </a:r>
            <a:r>
              <a:rPr lang="en-US" sz="2000" dirty="0" smtClean="0">
                <a:solidFill>
                  <a:srgbClr val="C00000"/>
                </a:solidFill>
              </a:rPr>
              <a:t>(past and present) </a:t>
            </a:r>
            <a:r>
              <a:rPr lang="en-US" sz="2000" dirty="0">
                <a:solidFill>
                  <a:srgbClr val="C00000"/>
                </a:solidFill>
              </a:rPr>
              <a:t>in relation to health equity</a:t>
            </a:r>
            <a:r>
              <a:rPr lang="en-US" sz="2000" dirty="0" smtClean="0">
                <a:solidFill>
                  <a:srgbClr val="C00000"/>
                </a:solidFill>
              </a:rPr>
              <a:t>?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Context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the longevity of the health-equity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challenges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Neighborhood change does not happen quickly</a:t>
            </a:r>
          </a:p>
          <a:p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Implications for Addressing Health Equity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6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478" y="311085"/>
            <a:ext cx="5401108" cy="628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48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60399" y="4310772"/>
            <a:ext cx="3302000" cy="2271395"/>
            <a:chOff x="5567819" y="941801"/>
            <a:chExt cx="3302000" cy="2271395"/>
          </a:xfrm>
        </p:grpSpPr>
        <p:pic>
          <p:nvPicPr>
            <p:cNvPr id="14338" name="Picture 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24969" y="941801"/>
              <a:ext cx="3244850" cy="2271395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4339" name="Rectangle 3"/>
            <p:cNvSpPr>
              <a:spLocks/>
            </p:cNvSpPr>
            <p:nvPr/>
          </p:nvSpPr>
          <p:spPr bwMode="auto">
            <a:xfrm>
              <a:off x="5567819" y="941801"/>
              <a:ext cx="3086100" cy="742950"/>
            </a:xfrm>
            <a:prstGeom prst="rect">
              <a:avLst/>
            </a:prstGeom>
            <a:noFill/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 dirty="0"/>
            </a:p>
          </p:txBody>
        </p:sp>
      </p:grpSp>
      <p:sp>
        <p:nvSpPr>
          <p:cNvPr id="14341" name="Rectangle 5"/>
          <p:cNvSpPr>
            <a:spLocks/>
          </p:cNvSpPr>
          <p:nvPr/>
        </p:nvSpPr>
        <p:spPr bwMode="auto">
          <a:xfrm>
            <a:off x="1462649" y="6037060"/>
            <a:ext cx="3438525" cy="3619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“Opportunity Rich”</a:t>
            </a:r>
          </a:p>
        </p:txBody>
      </p:sp>
      <p:pic>
        <p:nvPicPr>
          <p:cNvPr id="14337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6074" y="4310772"/>
            <a:ext cx="3244850" cy="221844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4342" name="Rectangle 6"/>
          <p:cNvSpPr>
            <a:spLocks/>
          </p:cNvSpPr>
          <p:nvPr/>
        </p:nvSpPr>
        <p:spPr bwMode="auto">
          <a:xfrm>
            <a:off x="4693782" y="5985392"/>
            <a:ext cx="3438525" cy="40957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“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Opportunity</a:t>
            </a:r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Poor”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9" y="209899"/>
            <a:ext cx="5341079" cy="38230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22836" y="1203527"/>
            <a:ext cx="333896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>
              <a:buClr>
                <a:srgbClr val="C00000"/>
              </a:buClr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Place-based determinants of health: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286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High-quality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education</a:t>
            </a:r>
          </a:p>
          <a:p>
            <a:pPr marL="6286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Stable housing</a:t>
            </a:r>
          </a:p>
          <a:p>
            <a:pPr marL="6286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Sustainable employment</a:t>
            </a:r>
          </a:p>
          <a:p>
            <a:pPr marL="6286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Healthy and safe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environment</a:t>
            </a:r>
          </a:p>
          <a:p>
            <a:pPr marL="6286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Access to healthy food</a:t>
            </a:r>
          </a:p>
          <a:p>
            <a:pPr marL="6286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Positive social networks</a:t>
            </a:r>
          </a:p>
          <a:p>
            <a:pPr marL="6286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Political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empowerment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24969" y="131878"/>
            <a:ext cx="3208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Good health extends beyond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individual choices we make</a:t>
            </a:r>
          </a:p>
        </p:txBody>
      </p:sp>
    </p:spTree>
    <p:extLst>
      <p:ext uri="{BB962C8B-B14F-4D97-AF65-F5344CB8AC3E}">
        <p14:creationId xmlns:p14="http://schemas.microsoft.com/office/powerpoint/2010/main" val="1831577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91270" y="243683"/>
            <a:ext cx="7886700" cy="617319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Neighborhood Effects: Anchoring Vulnerabilities to Place</a:t>
            </a:r>
            <a:endParaRPr lang="en-US" alt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0234" y="1568741"/>
            <a:ext cx="68621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Many vulnerabilities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Residents of some areas experience multiple vulnerabilities; others, few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Assumption: Effects are additive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Identifying areas that experience the greatest number of vulnerabilities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64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098"/>
            <a:ext cx="8229600" cy="808494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Typical Indicators in Kirwan’s Opportunity Index</a:t>
            </a:r>
            <a:b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 smtClean="0">
                <a:solidFill>
                  <a:srgbClr val="C00000"/>
                </a:solidFill>
              </a:rPr>
              <a:t>ALL Reflect Social Determinants of Health</a:t>
            </a:r>
            <a:endParaRPr lang="en-US" sz="1800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618" y="1092206"/>
            <a:ext cx="5286802" cy="500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171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1568" y="124320"/>
            <a:ext cx="8229600" cy="808494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Kirwan’s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Opportunity Index*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800" dirty="0">
                <a:solidFill>
                  <a:srgbClr val="C00000"/>
                </a:solidFill>
              </a:rPr>
              <a:t>A</a:t>
            </a:r>
            <a:r>
              <a:rPr lang="en-US" sz="1800" dirty="0" smtClean="0">
                <a:solidFill>
                  <a:srgbClr val="C00000"/>
                </a:solidFill>
              </a:rPr>
              <a:t>dditive Neighborhood Influences on Well-Being (+ and —)</a:t>
            </a:r>
            <a:endParaRPr lang="en-US" sz="1800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43" y="1100272"/>
            <a:ext cx="5510087" cy="4897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0392" y="6564702"/>
            <a:ext cx="6003985" cy="29329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/>
            <a:r>
              <a:rPr lang="en-US" sz="1200" dirty="0" smtClean="0">
                <a:solidFill>
                  <a:schemeClr val="bg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*Child Opportunity Index developed for DiversityDataKids.org</a:t>
            </a:r>
          </a:p>
        </p:txBody>
      </p:sp>
    </p:spTree>
    <p:extLst>
      <p:ext uri="{BB962C8B-B14F-4D97-AF65-F5344CB8AC3E}">
        <p14:creationId xmlns:p14="http://schemas.microsoft.com/office/powerpoint/2010/main" val="252765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934" y="472900"/>
            <a:ext cx="8748912" cy="36933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Infant Mortality: The Worst Birth Outcome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34" y="4097119"/>
            <a:ext cx="2986466" cy="2555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34" y="1438852"/>
            <a:ext cx="2986466" cy="25552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822" y="1438852"/>
            <a:ext cx="5322024" cy="455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Life Expectancy: The Other End of the Life Course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9" y="1183883"/>
            <a:ext cx="7679966" cy="54747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9" y="1438853"/>
            <a:ext cx="5061224" cy="449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9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2">
      <a:dk1>
        <a:srgbClr val="000000"/>
      </a:dk1>
      <a:lt1>
        <a:sysClr val="window" lastClr="FFFFFF"/>
      </a:lt1>
      <a:dk2>
        <a:srgbClr val="042143"/>
      </a:dk2>
      <a:lt2>
        <a:srgbClr val="F7F3DA"/>
      </a:lt2>
      <a:accent1>
        <a:srgbClr val="ECB538"/>
      </a:accent1>
      <a:accent2>
        <a:srgbClr val="F7F3DA"/>
      </a:accent2>
      <a:accent3>
        <a:srgbClr val="65879A"/>
      </a:accent3>
      <a:accent4>
        <a:srgbClr val="FFFFFF"/>
      </a:accent4>
      <a:accent5>
        <a:srgbClr val="A8071E"/>
      </a:accent5>
      <a:accent6>
        <a:srgbClr val="808080"/>
      </a:accent6>
      <a:hlink>
        <a:srgbClr val="A8071E"/>
      </a:hlink>
      <a:folHlink>
        <a:srgbClr val="ECB5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sri_Corporate_Template_4x3">
  <a:themeElements>
    <a:clrScheme name="Esri Branding Colors 2013_Blue Background">
      <a:dk1>
        <a:sysClr val="windowText" lastClr="000000"/>
      </a:dk1>
      <a:lt1>
        <a:sysClr val="window" lastClr="FFFFFF"/>
      </a:lt1>
      <a:dk2>
        <a:srgbClr val="007AC2"/>
      </a:dk2>
      <a:lt2>
        <a:srgbClr val="FFFF96"/>
      </a:lt2>
      <a:accent1>
        <a:srgbClr val="35AC46"/>
      </a:accent1>
      <a:accent2>
        <a:srgbClr val="AAD04B"/>
      </a:accent2>
      <a:accent3>
        <a:srgbClr val="F89927"/>
      </a:accent3>
      <a:accent4>
        <a:srgbClr val="00B9F2"/>
      </a:accent4>
      <a:accent5>
        <a:srgbClr val="8E499B"/>
      </a:accent5>
      <a:accent6>
        <a:srgbClr val="BE9969"/>
      </a:accent6>
      <a:hlink>
        <a:srgbClr val="C9F2FF"/>
      </a:hlink>
      <a:folHlink>
        <a:srgbClr val="94E6FF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defRPr dirty="0" err="1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14949</TotalTime>
  <Words>949</Words>
  <Application>Microsoft Office PowerPoint</Application>
  <PresentationFormat>On-screen Show (4:3)</PresentationFormat>
  <Paragraphs>148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ＭＳ Ｐゴシック</vt:lpstr>
      <vt:lpstr>Arial</vt:lpstr>
      <vt:lpstr>Calibri</vt:lpstr>
      <vt:lpstr>Georgia</vt:lpstr>
      <vt:lpstr>Lucida Grande</vt:lpstr>
      <vt:lpstr>Trebuchet MS</vt:lpstr>
      <vt:lpstr>Default Theme</vt:lpstr>
      <vt:lpstr>Esri_Corporate_Template_4x3</vt:lpstr>
      <vt:lpstr>Place, Policy and the Social Determinants of Health</vt:lpstr>
      <vt:lpstr>Our time together:</vt:lpstr>
      <vt:lpstr>PowerPoint Presentation</vt:lpstr>
      <vt:lpstr>PowerPoint Presentation</vt:lpstr>
      <vt:lpstr>Neighborhood Effects: Anchoring Vulnerabilities to Place</vt:lpstr>
      <vt:lpstr>Typical Indicators in Kirwan’s Opportunity Index ALL Reflect Social Determinants of Health</vt:lpstr>
      <vt:lpstr>Kirwan’s Opportunity Index* Additive Neighborhood Influences on Well-Being (+ and —)</vt:lpstr>
      <vt:lpstr>Infant Mortality: The Worst Birth Outcome</vt:lpstr>
      <vt:lpstr>Life Expectancy: The Other End of the Life Course</vt:lpstr>
      <vt:lpstr>Hospital Admissions for Type II Diabetes</vt:lpstr>
      <vt:lpstr>Cleveland - Areas Lacking in Measures of Social  Determinants Also Exhibit:</vt:lpstr>
      <vt:lpstr>PowerPoint Presentation</vt:lpstr>
      <vt:lpstr>Breast Cancer: Days from Diagnosis to Treatment</vt:lpstr>
      <vt:lpstr>Breast Cancer: Days from Diagnosis to Treatment</vt:lpstr>
      <vt:lpstr>Breast Cancer: Days from Diagnosis to Treatment</vt:lpstr>
      <vt:lpstr>Toledo: A Case Study in Environmental Justice Mapping</vt:lpstr>
      <vt:lpstr>Toledo: A Case Study in Environmental Justice Mapping</vt:lpstr>
      <vt:lpstr>Lucas County Opportunity* Map</vt:lpstr>
      <vt:lpstr>Who Lives in Lucas County’s High-and Low-Opportunity Areas?</vt:lpstr>
      <vt:lpstr>Toledo: A Case Study in Environmental Justice Mapping</vt:lpstr>
      <vt:lpstr>Toledo: A Case Study in Environmental Justice Mapping</vt:lpstr>
      <vt:lpstr>PowerPoint Presentation</vt:lpstr>
      <vt:lpstr>Herbert Needleman, MD – 1927—2017 </vt:lpstr>
      <vt:lpstr>Historical Drivers of Racial Segregation and Isolation of Communities of Color</vt:lpstr>
      <vt:lpstr>Neighborhood disinvestment shaped the communities of today</vt:lpstr>
      <vt:lpstr>PowerPoint Presentation</vt:lpstr>
      <vt:lpstr>PowerPoint Presentation</vt:lpstr>
      <vt:lpstr>Implications for Addressing Health Equity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Maps &amp; Spatial Analysis for Advocacy Initiatives</dc:title>
  <dc:creator>David Norris</dc:creator>
  <cp:lastModifiedBy>David Norris</cp:lastModifiedBy>
  <cp:revision>130</cp:revision>
  <cp:lastPrinted>2017-07-17T16:51:11Z</cp:lastPrinted>
  <dcterms:created xsi:type="dcterms:W3CDTF">2014-07-29T14:44:20Z</dcterms:created>
  <dcterms:modified xsi:type="dcterms:W3CDTF">2017-07-26T18:55:21Z</dcterms:modified>
</cp:coreProperties>
</file>