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256" r:id="rId5"/>
    <p:sldId id="263" r:id="rId6"/>
    <p:sldId id="268" r:id="rId7"/>
    <p:sldId id="269" r:id="rId8"/>
    <p:sldId id="264" r:id="rId9"/>
    <p:sldId id="267" r:id="rId10"/>
    <p:sldId id="275" r:id="rId11"/>
    <p:sldId id="271" r:id="rId12"/>
    <p:sldId id="261" r:id="rId13"/>
    <p:sldId id="273" r:id="rId14"/>
    <p:sldId id="276" r:id="rId15"/>
    <p:sldId id="25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2638"/>
    <a:srgbClr val="B9BCC0"/>
    <a:srgbClr val="4CB57A"/>
    <a:srgbClr val="CED2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50"/>
    <p:restoredTop sz="91440"/>
  </p:normalViewPr>
  <p:slideViewPr>
    <p:cSldViewPr snapToGrid="0" snapToObjects="1">
      <p:cViewPr>
        <p:scale>
          <a:sx n="78" d="100"/>
          <a:sy n="78" d="100"/>
        </p:scale>
        <p:origin x="-108" y="-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DFF14-6C76-CA49-A792-3D8D4A0086F8}" type="datetimeFigureOut">
              <a:rPr lang="en-US" smtClean="0"/>
              <a:t>7/25/2017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FD25F-3153-BF46-862D-8B1D8C803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50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FD25F-3153-BF46-862D-8B1D8C803C3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81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FD25F-3153-BF46-862D-8B1D8C803C3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914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FD25F-3153-BF46-862D-8B1D8C803C3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005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FD25F-3153-BF46-862D-8B1D8C803C3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30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FD25F-3153-BF46-862D-8B1D8C803C3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337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FD25F-3153-BF46-862D-8B1D8C803C3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931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7BA8-1F1A-1446-834F-CA020D8BA033}" type="datetimeFigureOut">
              <a:rPr lang="en-US" smtClean="0"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E3C9-E251-5B46-A409-E059A1897E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681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7BA8-1F1A-1446-834F-CA020D8BA033}" type="datetimeFigureOut">
              <a:rPr lang="en-US" smtClean="0"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E3C9-E251-5B46-A409-E059A1897E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072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7BA8-1F1A-1446-834F-CA020D8BA033}" type="datetimeFigureOut">
              <a:rPr lang="en-US" smtClean="0"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E3C9-E251-5B46-A409-E059A1897E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506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7BA8-1F1A-1446-834F-CA020D8BA033}" type="datetimeFigureOut">
              <a:rPr lang="en-US" smtClean="0"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E3C9-E251-5B46-A409-E059A1897E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950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7BA8-1F1A-1446-834F-CA020D8BA033}" type="datetimeFigureOut">
              <a:rPr lang="en-US" smtClean="0"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E3C9-E251-5B46-A409-E059A1897E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302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7BA8-1F1A-1446-834F-CA020D8BA033}" type="datetimeFigureOut">
              <a:rPr lang="en-US" smtClean="0"/>
              <a:t>7/25/2017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E3C9-E251-5B46-A409-E059A1897E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263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7BA8-1F1A-1446-834F-CA020D8BA033}" type="datetimeFigureOut">
              <a:rPr lang="en-US" smtClean="0"/>
              <a:t>7/25/2017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E3C9-E251-5B46-A409-E059A1897E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4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7BA8-1F1A-1446-834F-CA020D8BA033}" type="datetimeFigureOut">
              <a:rPr lang="en-US" smtClean="0"/>
              <a:t>7/25/2017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E3C9-E251-5B46-A409-E059A1897E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704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7BA8-1F1A-1446-834F-CA020D8BA033}" type="datetimeFigureOut">
              <a:rPr lang="en-US" smtClean="0"/>
              <a:t>7/25/2017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E3C9-E251-5B46-A409-E059A1897E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215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7BA8-1F1A-1446-834F-CA020D8BA033}" type="datetimeFigureOut">
              <a:rPr lang="en-US" smtClean="0"/>
              <a:t>7/25/2017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E3C9-E251-5B46-A409-E059A1897E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347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7BA8-1F1A-1446-834F-CA020D8BA033}" type="datetimeFigureOut">
              <a:rPr lang="en-US" smtClean="0"/>
              <a:t>7/25/2017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EE3C9-E251-5B46-A409-E059A1897E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426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97BA8-1F1A-1446-834F-CA020D8BA033}" type="datetimeFigureOut">
              <a:rPr lang="en-US" smtClean="0"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EE3C9-E251-5B46-A409-E059A1897E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614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hhalbert@policymattersohio.or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mj.ohio.gov/omjresources/jobpostingstrends.st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1122363"/>
            <a:ext cx="7239000" cy="1846433"/>
          </a:xfrm>
        </p:spPr>
        <p:txBody>
          <a:bodyPr/>
          <a:lstStyle/>
          <a:p>
            <a:r>
              <a:rPr lang="en-US" b="1" dirty="0" smtClean="0">
                <a:solidFill>
                  <a:srgbClr val="142638"/>
                </a:solidFill>
                <a:latin typeface="+mn-lt"/>
              </a:rPr>
              <a:t>Working in Ohio</a:t>
            </a:r>
            <a:endParaRPr lang="en-US" b="1" dirty="0">
              <a:solidFill>
                <a:srgbClr val="142638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3140655"/>
            <a:ext cx="7239000" cy="222685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42638"/>
                </a:solidFill>
              </a:rPr>
              <a:t>Hannah Halbert</a:t>
            </a:r>
          </a:p>
          <a:p>
            <a:r>
              <a:rPr lang="en-US" dirty="0" smtClean="0">
                <a:solidFill>
                  <a:srgbClr val="142638"/>
                </a:solidFill>
                <a:hlinkClick r:id="rId2"/>
              </a:rPr>
              <a:t>hhalbert@policymattersohio.org</a:t>
            </a:r>
            <a:endParaRPr lang="en-US" dirty="0" smtClean="0">
              <a:solidFill>
                <a:srgbClr val="142638"/>
              </a:solidFill>
            </a:endParaRPr>
          </a:p>
          <a:p>
            <a:r>
              <a:rPr lang="en-US" dirty="0" smtClean="0">
                <a:solidFill>
                  <a:srgbClr val="142638"/>
                </a:solidFill>
              </a:rPr>
              <a:t>@HannahHalbert</a:t>
            </a:r>
            <a:endParaRPr lang="en-US" dirty="0">
              <a:solidFill>
                <a:srgbClr val="142638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44" y="2117027"/>
            <a:ext cx="2657856" cy="2785872"/>
          </a:xfrm>
          <a:prstGeom prst="rect">
            <a:avLst/>
          </a:prstGeom>
        </p:spPr>
      </p:pic>
      <p:cxnSp>
        <p:nvCxnSpPr>
          <p:cNvPr id="7" name="Straight Connector 6"/>
          <p:cNvCxnSpPr>
            <a:endCxn id="7" idx="2"/>
          </p:cNvCxnSpPr>
          <p:nvPr/>
        </p:nvCxnSpPr>
        <p:spPr>
          <a:xfrm>
            <a:off x="4105707" y="2997345"/>
            <a:ext cx="5876925" cy="0"/>
          </a:xfrm>
          <a:prstGeom prst="line">
            <a:avLst/>
          </a:prstGeom>
          <a:ln w="19050">
            <a:solidFill>
              <a:srgbClr val="CED2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2"/>
          <p:cNvSpPr txBox="1">
            <a:spLocks/>
          </p:cNvSpPr>
          <p:nvPr/>
        </p:nvSpPr>
        <p:spPr>
          <a:xfrm>
            <a:off x="3429000" y="5396059"/>
            <a:ext cx="7239000" cy="741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4CB57A"/>
                </a:solidFill>
              </a:rPr>
              <a:t>July 27, 2017 </a:t>
            </a:r>
            <a:endParaRPr lang="en-US" dirty="0">
              <a:solidFill>
                <a:srgbClr val="4CB5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75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" y="5707725"/>
            <a:ext cx="895350" cy="938475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14425" y="256783"/>
            <a:ext cx="10882312" cy="1073253"/>
          </a:xfrm>
          <a:prstGeom prst="roundRect">
            <a:avLst/>
          </a:prstGeom>
          <a:solidFill>
            <a:srgbClr val="1426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buNone/>
            </a:pPr>
            <a:r>
              <a:rPr lang="en-US" sz="3200" b="1" dirty="0" smtClean="0">
                <a:latin typeface="gotham " charset="0"/>
              </a:rPr>
              <a:t>Earned Income Tax Credit: Refundability matters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57" y="1586324"/>
            <a:ext cx="11082716" cy="4933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23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880452" y="6280440"/>
            <a:ext cx="4724400" cy="365760"/>
          </a:xfrm>
          <a:prstGeom prst="rect">
            <a:avLst/>
          </a:prstGeom>
          <a:solidFill>
            <a:srgbClr val="4CB57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effectLst/>
                <a:latin typeface="Gotham" charset="0"/>
                <a:ea typeface="Times New Roman" charset="0"/>
                <a:cs typeface="Times New Roman" charset="0"/>
              </a:rPr>
              <a:t>@PolicyMattersOH   •   policymattersohio.org</a:t>
            </a:r>
            <a:endParaRPr lang="en-US" sz="1400" dirty="0">
              <a:effectLst/>
              <a:latin typeface="Garamond" charset="0"/>
              <a:ea typeface="Times New Roman" charset="0"/>
              <a:cs typeface="Times New Roman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19075" y="256783"/>
            <a:ext cx="11777662" cy="906999"/>
          </a:xfrm>
          <a:prstGeom prst="roundRect">
            <a:avLst/>
          </a:prstGeom>
          <a:solidFill>
            <a:srgbClr val="1426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buNone/>
            </a:pPr>
            <a:r>
              <a:rPr lang="en-US" sz="3200" b="1" dirty="0" smtClean="0">
                <a:latin typeface="gotham " charset="0"/>
              </a:rPr>
              <a:t>SNAP Employment and Training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278879" y="1337579"/>
            <a:ext cx="5717858" cy="4695086"/>
          </a:xfrm>
          <a:prstGeom prst="roundRect">
            <a:avLst/>
          </a:prstGeom>
          <a:solidFill>
            <a:srgbClr val="1426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b="1" u="sng" dirty="0">
                <a:solidFill>
                  <a:schemeClr val="bg1"/>
                </a:solidFill>
                <a:latin typeface="Gotham" charset="0"/>
                <a:ea typeface="Arial" charset="0"/>
                <a:cs typeface="Arial" charset="0"/>
              </a:rPr>
              <a:t>Washington Model (BFET)</a:t>
            </a:r>
          </a:p>
          <a:p>
            <a:pPr algn="ctr"/>
            <a:endParaRPr lang="en-US" sz="2400" dirty="0">
              <a:solidFill>
                <a:schemeClr val="bg1"/>
              </a:solidFill>
              <a:latin typeface="Gotham" charset="0"/>
              <a:ea typeface="Arial" charset="0"/>
              <a:cs typeface="Arial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Gotham" charset="0"/>
                <a:ea typeface="Arial" charset="0"/>
                <a:cs typeface="Arial" charset="0"/>
              </a:rPr>
              <a:t>Voluntary</a:t>
            </a:r>
            <a:endParaRPr lang="en-US" sz="2400" dirty="0">
              <a:solidFill>
                <a:schemeClr val="bg1"/>
              </a:solidFill>
              <a:latin typeface="Gotham" charset="0"/>
              <a:ea typeface="Arial" charset="0"/>
              <a:cs typeface="Arial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otham" charset="0"/>
                <a:ea typeface="Arial" charset="0"/>
                <a:cs typeface="Arial" charset="0"/>
              </a:rPr>
              <a:t>28,000 served </a:t>
            </a:r>
            <a:r>
              <a:rPr lang="en-US" sz="2400" dirty="0" smtClean="0">
                <a:solidFill>
                  <a:schemeClr val="bg1"/>
                </a:solidFill>
                <a:latin typeface="Gotham" charset="0"/>
                <a:ea typeface="Arial" charset="0"/>
                <a:cs typeface="Arial" charset="0"/>
              </a:rPr>
              <a:t>annually</a:t>
            </a:r>
            <a:endParaRPr lang="en-US" sz="2400" dirty="0">
              <a:solidFill>
                <a:schemeClr val="bg1"/>
              </a:solidFill>
              <a:latin typeface="Gotham" charset="0"/>
              <a:ea typeface="Arial" charset="0"/>
              <a:cs typeface="Arial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Gotham" charset="0"/>
                <a:ea typeface="Arial" charset="0"/>
                <a:cs typeface="Arial" charset="0"/>
              </a:rPr>
              <a:t>C</a:t>
            </a:r>
            <a:r>
              <a:rPr lang="en-US" sz="2400" dirty="0" smtClean="0">
                <a:solidFill>
                  <a:schemeClr val="bg1"/>
                </a:solidFill>
                <a:latin typeface="Gotham" charset="0"/>
                <a:ea typeface="Arial" charset="0"/>
                <a:cs typeface="Arial" charset="0"/>
              </a:rPr>
              <a:t>ommunity </a:t>
            </a:r>
            <a:r>
              <a:rPr lang="en-US" sz="2400" dirty="0">
                <a:solidFill>
                  <a:schemeClr val="bg1"/>
                </a:solidFill>
                <a:latin typeface="Gotham" charset="0"/>
                <a:ea typeface="Arial" charset="0"/>
                <a:cs typeface="Arial" charset="0"/>
              </a:rPr>
              <a:t>colleges</a:t>
            </a:r>
            <a:r>
              <a:rPr lang="en-US" sz="2400" dirty="0" smtClean="0">
                <a:solidFill>
                  <a:schemeClr val="bg1"/>
                </a:solidFill>
                <a:latin typeface="Gotham" charset="0"/>
                <a:ea typeface="Arial" charset="0"/>
                <a:cs typeface="Arial" charset="0"/>
              </a:rPr>
              <a:t>, 30+ community partners</a:t>
            </a:r>
            <a:endParaRPr lang="en-US" sz="2400" dirty="0">
              <a:solidFill>
                <a:schemeClr val="bg1"/>
              </a:solidFill>
              <a:latin typeface="Gotham" charset="0"/>
              <a:ea typeface="Arial" charset="0"/>
              <a:cs typeface="Arial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Gotham" charset="0"/>
                <a:ea typeface="Arial" charset="0"/>
                <a:cs typeface="Arial" charset="0"/>
              </a:rPr>
              <a:t>$30 </a:t>
            </a:r>
            <a:r>
              <a:rPr lang="en-US" sz="2400" dirty="0">
                <a:solidFill>
                  <a:schemeClr val="bg1"/>
                </a:solidFill>
                <a:latin typeface="Gotham" charset="0"/>
                <a:ea typeface="Arial" charset="0"/>
                <a:cs typeface="Arial" charset="0"/>
              </a:rPr>
              <a:t>million </a:t>
            </a:r>
            <a:r>
              <a:rPr lang="en-US" sz="2400" dirty="0" smtClean="0">
                <a:solidFill>
                  <a:schemeClr val="bg1"/>
                </a:solidFill>
                <a:latin typeface="Gotham" charset="0"/>
                <a:ea typeface="Arial" charset="0"/>
                <a:cs typeface="Arial" charset="0"/>
              </a:rPr>
              <a:t>budget</a:t>
            </a:r>
            <a:endParaRPr lang="en-US" sz="2400" dirty="0">
              <a:solidFill>
                <a:schemeClr val="bg1"/>
              </a:solidFill>
              <a:latin typeface="Gotham" charset="0"/>
              <a:ea typeface="Arial" charset="0"/>
              <a:cs typeface="Arial" charset="0"/>
            </a:endParaRPr>
          </a:p>
          <a:p>
            <a:endParaRPr lang="en-US" sz="2400" dirty="0">
              <a:solidFill>
                <a:schemeClr val="bg1"/>
              </a:solidFill>
              <a:latin typeface="Gotham" charset="0"/>
              <a:ea typeface="Arial" charset="0"/>
              <a:cs typeface="Arial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Gotham" charset="0"/>
                <a:ea typeface="Arial" charset="0"/>
                <a:cs typeface="Arial" charset="0"/>
              </a:rPr>
              <a:t>Supports students in career and tech ed., basic adult </a:t>
            </a:r>
            <a:r>
              <a:rPr lang="en-US" sz="2000" dirty="0" smtClean="0">
                <a:solidFill>
                  <a:schemeClr val="bg1"/>
                </a:solidFill>
                <a:latin typeface="Gotham" charset="0"/>
                <a:ea typeface="Arial" charset="0"/>
                <a:cs typeface="Arial" charset="0"/>
              </a:rPr>
              <a:t>ed., </a:t>
            </a:r>
            <a:r>
              <a:rPr lang="en-US" sz="2000" dirty="0">
                <a:solidFill>
                  <a:schemeClr val="bg1"/>
                </a:solidFill>
                <a:latin typeface="Gotham" charset="0"/>
                <a:ea typeface="Arial" charset="0"/>
                <a:cs typeface="Arial" charset="0"/>
              </a:rPr>
              <a:t>GED, and ESL. </a:t>
            </a:r>
          </a:p>
          <a:p>
            <a:pPr marL="457200" indent="-457200">
              <a:buFont typeface="Arial" charset="0"/>
              <a:buChar char="•"/>
            </a:pPr>
            <a:endParaRPr lang="en-US" sz="2400" dirty="0">
              <a:solidFill>
                <a:schemeClr val="bg1"/>
              </a:solidFill>
              <a:latin typeface="Gotham" charset="0"/>
              <a:ea typeface="Arial" charset="0"/>
              <a:cs typeface="Arial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19074" y="1337579"/>
            <a:ext cx="5730463" cy="2343771"/>
          </a:xfrm>
          <a:prstGeom prst="roundRect">
            <a:avLst/>
          </a:prstGeom>
          <a:solidFill>
            <a:srgbClr val="1426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latin typeface="gotham " charset="0"/>
                <a:ea typeface="Arial" charset="0"/>
                <a:cs typeface="Arial" charset="0"/>
              </a:rPr>
              <a:t>Work </a:t>
            </a:r>
            <a:r>
              <a:rPr lang="en-US" sz="2400" b="1" u="sng" dirty="0">
                <a:latin typeface="gotham " charset="0"/>
                <a:ea typeface="Arial" charset="0"/>
                <a:cs typeface="Arial" charset="0"/>
              </a:rPr>
              <a:t>Experience Program </a:t>
            </a:r>
            <a:r>
              <a:rPr lang="mr-IN" sz="2400" b="1" u="sng" dirty="0">
                <a:latin typeface="gotham " charset="0"/>
                <a:ea typeface="Arial" charset="0"/>
                <a:cs typeface="Arial" charset="0"/>
              </a:rPr>
              <a:t>–</a:t>
            </a:r>
            <a:r>
              <a:rPr lang="en-US" sz="2400" b="1" u="sng" dirty="0">
                <a:latin typeface="gotham " charset="0"/>
                <a:ea typeface="Arial" charset="0"/>
                <a:cs typeface="Arial" charset="0"/>
              </a:rPr>
              <a:t> 35,059 </a:t>
            </a:r>
            <a:r>
              <a:rPr lang="en-US" sz="2400" b="1" u="sng" dirty="0" smtClean="0">
                <a:latin typeface="gotham " charset="0"/>
                <a:ea typeface="Arial" charset="0"/>
                <a:cs typeface="Arial" charset="0"/>
              </a:rPr>
              <a:t>participants</a:t>
            </a:r>
          </a:p>
          <a:p>
            <a:pPr algn="ctr"/>
            <a:endParaRPr lang="en-US" sz="1000" b="1" u="sng" dirty="0" smtClean="0">
              <a:latin typeface="gotham " charset="0"/>
              <a:ea typeface="Arial" charset="0"/>
              <a:cs typeface="Arial" charset="0"/>
            </a:endParaRPr>
          </a:p>
          <a:p>
            <a:r>
              <a:rPr lang="en-US" sz="2000" dirty="0" smtClean="0">
                <a:latin typeface="gotham " charset="0"/>
              </a:rPr>
              <a:t>Typical </a:t>
            </a:r>
            <a:r>
              <a:rPr lang="en-US" sz="2000" dirty="0">
                <a:latin typeface="gotham " charset="0"/>
              </a:rPr>
              <a:t>placements include janitorial work, grounds maintenance, office work, or warehouse packing.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36322" y="4572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237877" y="3908586"/>
            <a:ext cx="5711660" cy="2371854"/>
          </a:xfrm>
          <a:prstGeom prst="roundRect">
            <a:avLst/>
          </a:prstGeom>
          <a:solidFill>
            <a:srgbClr val="1426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u="sng" dirty="0" smtClean="0">
                <a:latin typeface="Gotham" charset="0"/>
                <a:ea typeface="Arial" charset="0"/>
                <a:cs typeface="Arial" charset="0"/>
              </a:rPr>
              <a:t>Employment and </a:t>
            </a:r>
            <a:r>
              <a:rPr lang="en-US" sz="2400" b="1" u="sng" dirty="0">
                <a:latin typeface="Gotham" charset="0"/>
                <a:ea typeface="Arial" charset="0"/>
                <a:cs typeface="Arial" charset="0"/>
              </a:rPr>
              <a:t>Training -- </a:t>
            </a:r>
            <a:r>
              <a:rPr lang="en-US" sz="2400" b="1" u="sng" dirty="0" smtClean="0">
                <a:latin typeface="Gotham" charset="0"/>
                <a:ea typeface="Arial" charset="0"/>
                <a:cs typeface="Arial" charset="0"/>
              </a:rPr>
              <a:t>16,400 participants</a:t>
            </a:r>
          </a:p>
          <a:p>
            <a:pPr algn="ctr"/>
            <a:endParaRPr lang="en-US" sz="1000" b="1" u="sng" dirty="0" smtClean="0">
              <a:latin typeface="Gotham" charset="0"/>
              <a:ea typeface="Arial" charset="0"/>
              <a:cs typeface="Arial" charset="0"/>
            </a:endParaRPr>
          </a:p>
          <a:p>
            <a:r>
              <a:rPr lang="en-US" sz="2000" dirty="0" smtClean="0">
                <a:latin typeface="Gotham" charset="0"/>
                <a:ea typeface="Arial" charset="0"/>
                <a:cs typeface="Arial" charset="0"/>
              </a:rPr>
              <a:t>Literacy </a:t>
            </a:r>
            <a:r>
              <a:rPr lang="en-US" sz="2000" dirty="0">
                <a:latin typeface="Gotham" charset="0"/>
                <a:ea typeface="Arial" charset="0"/>
                <a:cs typeface="Arial" charset="0"/>
              </a:rPr>
              <a:t>skills, vocational training, post-secondary credentials</a:t>
            </a:r>
            <a:r>
              <a:rPr lang="en-US" sz="2000" dirty="0" smtClean="0">
                <a:latin typeface="Gotham" charset="0"/>
                <a:ea typeface="Arial" charset="0"/>
                <a:cs typeface="Arial" charset="0"/>
              </a:rPr>
              <a:t>.</a:t>
            </a:r>
            <a:endParaRPr lang="en-US" sz="2000" dirty="0">
              <a:latin typeface="Gotham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13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072" y="1122373"/>
            <a:ext cx="2657856" cy="2785872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4151313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142638"/>
                </a:solidFill>
                <a:latin typeface="+mn-lt"/>
              </a:rPr>
              <a:t>THANK YOU</a:t>
            </a:r>
            <a:endParaRPr lang="en-US" b="1" dirty="0">
              <a:solidFill>
                <a:srgbClr val="142638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5311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0088" y="1122363"/>
            <a:ext cx="7406243" cy="167537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i="1" dirty="0" smtClean="0">
                <a:solidFill>
                  <a:srgbClr val="142638"/>
                </a:solidFill>
                <a:latin typeface="+mn-lt"/>
              </a:rPr>
              <a:t>Policy Matters Ohio is a nonprofit policy research institute that creates a more vibrant, equitable, sustainable and inclusive Ohio through research, strategic communications, coalition building and policy advocacy.</a:t>
            </a:r>
            <a:endParaRPr lang="en-US" sz="2400" i="1" dirty="0">
              <a:solidFill>
                <a:srgbClr val="142638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762" y="4905601"/>
            <a:ext cx="3645725" cy="93814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4CB57A"/>
                </a:solidFill>
              </a:rPr>
              <a:t>Follow us on Twitter</a:t>
            </a:r>
          </a:p>
          <a:p>
            <a:r>
              <a:rPr lang="en-US" sz="2200" dirty="0" smtClean="0">
                <a:solidFill>
                  <a:srgbClr val="142638"/>
                </a:solidFill>
              </a:rPr>
              <a:t>@PolicyMattersOH</a:t>
            </a:r>
          </a:p>
          <a:p>
            <a:endParaRPr lang="en-US" dirty="0">
              <a:solidFill>
                <a:srgbClr val="142638"/>
              </a:solidFill>
            </a:endParaRPr>
          </a:p>
          <a:p>
            <a:endParaRPr lang="en-US" dirty="0" smtClean="0">
              <a:solidFill>
                <a:srgbClr val="142638"/>
              </a:solidFill>
            </a:endParaRPr>
          </a:p>
          <a:p>
            <a:endParaRPr lang="en-US" dirty="0">
              <a:solidFill>
                <a:srgbClr val="142638"/>
              </a:solidFill>
            </a:endParaRPr>
          </a:p>
          <a:p>
            <a:endParaRPr lang="en-US" dirty="0">
              <a:solidFill>
                <a:srgbClr val="4CB57A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44" y="1122363"/>
            <a:ext cx="1909811" cy="2001797"/>
          </a:xfrm>
          <a:prstGeom prst="rect">
            <a:avLst/>
          </a:prstGeom>
        </p:spPr>
      </p:pic>
      <p:cxnSp>
        <p:nvCxnSpPr>
          <p:cNvPr id="7" name="Straight Connector 6"/>
          <p:cNvCxnSpPr>
            <a:endCxn id="7" idx="2"/>
          </p:cNvCxnSpPr>
          <p:nvPr/>
        </p:nvCxnSpPr>
        <p:spPr>
          <a:xfrm>
            <a:off x="4121911" y="3124160"/>
            <a:ext cx="5876925" cy="0"/>
          </a:xfrm>
          <a:prstGeom prst="line">
            <a:avLst/>
          </a:prstGeom>
          <a:ln w="19050">
            <a:solidFill>
              <a:srgbClr val="CED2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ubtitle 2"/>
          <p:cNvSpPr txBox="1">
            <a:spLocks/>
          </p:cNvSpPr>
          <p:nvPr/>
        </p:nvSpPr>
        <p:spPr>
          <a:xfrm>
            <a:off x="4031487" y="4923123"/>
            <a:ext cx="4037610" cy="94328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 smtClean="0">
                <a:solidFill>
                  <a:srgbClr val="4CB57A"/>
                </a:solidFill>
              </a:rPr>
              <a:t>Like us on Facebook</a:t>
            </a:r>
          </a:p>
          <a:p>
            <a:r>
              <a:rPr lang="en-US" dirty="0" smtClean="0">
                <a:solidFill>
                  <a:srgbClr val="142638"/>
                </a:solidFill>
              </a:rPr>
              <a:t>facebook.com/policymattersohio</a:t>
            </a:r>
          </a:p>
          <a:p>
            <a:endParaRPr lang="en-US" dirty="0" smtClean="0">
              <a:solidFill>
                <a:srgbClr val="142638"/>
              </a:solidFill>
            </a:endParaRPr>
          </a:p>
          <a:p>
            <a:endParaRPr lang="en-US" dirty="0" smtClean="0">
              <a:solidFill>
                <a:srgbClr val="142638"/>
              </a:solidFill>
            </a:endParaRPr>
          </a:p>
          <a:p>
            <a:endParaRPr lang="en-US" dirty="0">
              <a:solidFill>
                <a:srgbClr val="4CB57A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069097" y="4923123"/>
            <a:ext cx="3645725" cy="938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4CB57A"/>
                </a:solidFill>
              </a:rPr>
              <a:t>Sign Up for our eNews</a:t>
            </a:r>
          </a:p>
          <a:p>
            <a:r>
              <a:rPr lang="en-US" sz="2200" dirty="0">
                <a:solidFill>
                  <a:srgbClr val="142638"/>
                </a:solidFill>
              </a:rPr>
              <a:t>p</a:t>
            </a:r>
            <a:r>
              <a:rPr lang="en-US" sz="2200" dirty="0" smtClean="0">
                <a:solidFill>
                  <a:srgbClr val="142638"/>
                </a:solidFill>
              </a:rPr>
              <a:t>olicymattersohio.org</a:t>
            </a:r>
          </a:p>
          <a:p>
            <a:endParaRPr lang="en-US" dirty="0" smtClean="0">
              <a:solidFill>
                <a:srgbClr val="142638"/>
              </a:solidFill>
            </a:endParaRPr>
          </a:p>
          <a:p>
            <a:endParaRPr lang="en-US" dirty="0" smtClean="0">
              <a:solidFill>
                <a:srgbClr val="142638"/>
              </a:solidFill>
            </a:endParaRPr>
          </a:p>
          <a:p>
            <a:endParaRPr lang="en-US" dirty="0" smtClean="0">
              <a:solidFill>
                <a:srgbClr val="142638"/>
              </a:solidFill>
            </a:endParaRPr>
          </a:p>
          <a:p>
            <a:endParaRPr lang="en-US" dirty="0">
              <a:solidFill>
                <a:srgbClr val="4CB57A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8944" y="4125335"/>
            <a:ext cx="719359" cy="5860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648" y="3887854"/>
            <a:ext cx="934622" cy="9346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108" y="3998981"/>
            <a:ext cx="712368" cy="7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85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" y="5707725"/>
            <a:ext cx="895350" cy="9384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924" y="191557"/>
            <a:ext cx="9334006" cy="679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3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" y="5707725"/>
            <a:ext cx="895350" cy="93847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08" y="118753"/>
            <a:ext cx="10574511" cy="6220367"/>
          </a:xfrm>
          <a:prstGeom prst="rect">
            <a:avLst/>
          </a:prstGeom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199407" y="6339120"/>
            <a:ext cx="10842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Gotham Book" charset="0"/>
                <a:ea typeface="Gotham Book" charset="0"/>
                <a:cs typeface="Gotham Book" charset="0"/>
              </a:rPr>
              <a:t>Source: </a:t>
            </a:r>
            <a:r>
              <a:rPr lang="en-US" sz="1200" dirty="0" smtClean="0">
                <a:latin typeface="Gotham Book" charset="0"/>
                <a:ea typeface="Gotham Book" charset="0"/>
                <a:cs typeface="Gotham Book" charset="0"/>
              </a:rPr>
              <a:t>Policy Matters Ohio calculation comparing number of job postings on OMJ.com in May 2017, by region, </a:t>
            </a:r>
            <a:r>
              <a:rPr lang="en-US" sz="1200" dirty="0">
                <a:latin typeface="Gotham Book" charset="0"/>
                <a:ea typeface="Gotham Book" charset="0"/>
                <a:cs typeface="Gotham Book" charset="0"/>
              </a:rPr>
              <a:t>available at </a:t>
            </a:r>
            <a:r>
              <a:rPr lang="en-US" sz="1200" dirty="0">
                <a:latin typeface="Gotham Book" charset="0"/>
                <a:ea typeface="Gotham Book" charset="0"/>
                <a:cs typeface="Gotham Book" charset="0"/>
                <a:hlinkClick r:id="rId4"/>
              </a:rPr>
              <a:t>http://</a:t>
            </a:r>
            <a:r>
              <a:rPr lang="en-US" sz="1200" dirty="0" smtClean="0">
                <a:latin typeface="Gotham Book" charset="0"/>
                <a:ea typeface="Gotham Book" charset="0"/>
                <a:cs typeface="Gotham Book" charset="0"/>
                <a:hlinkClick r:id="rId4"/>
              </a:rPr>
              <a:t>omj.ohio.gov/omjresources/jobpostingstrends.stm</a:t>
            </a:r>
            <a:r>
              <a:rPr lang="en-US" sz="1200" dirty="0" smtClean="0">
                <a:latin typeface="Gotham Book" charset="0"/>
                <a:ea typeface="Gotham Book" charset="0"/>
                <a:cs typeface="Gotham Book" charset="0"/>
              </a:rPr>
              <a:t>, to the number of unemployed (LAUS) in May 2017, by region. </a:t>
            </a:r>
            <a:endParaRPr lang="en-US" sz="1200" dirty="0">
              <a:latin typeface="Gotham Book" charset="0"/>
              <a:ea typeface="Gotham Book" charset="0"/>
              <a:cs typeface="Gotham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72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" y="5707725"/>
            <a:ext cx="895350" cy="9384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054" y="0"/>
            <a:ext cx="10043546" cy="714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6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" y="5707725"/>
            <a:ext cx="895350" cy="9384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8325" y="0"/>
            <a:ext cx="10827623" cy="7071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71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" y="5707725"/>
            <a:ext cx="895350" cy="9384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637" y="0"/>
            <a:ext cx="9530550" cy="7233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06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" y="5707725"/>
            <a:ext cx="895350" cy="938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499" y="0"/>
            <a:ext cx="10367319" cy="7145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27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" y="5707725"/>
            <a:ext cx="895350" cy="9384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272338" y="6280440"/>
            <a:ext cx="4724400" cy="365760"/>
          </a:xfrm>
          <a:prstGeom prst="rect">
            <a:avLst/>
          </a:prstGeom>
          <a:solidFill>
            <a:srgbClr val="4CB57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effectLst/>
                <a:latin typeface="Gotham" charset="0"/>
                <a:ea typeface="Times New Roman" charset="0"/>
                <a:cs typeface="Times New Roman" charset="0"/>
              </a:rPr>
              <a:t>@PolicyMattersOH   •   policymattersohio.org</a:t>
            </a:r>
            <a:endParaRPr lang="en-US" sz="1400" dirty="0">
              <a:effectLst/>
              <a:latin typeface="Garamond" charset="0"/>
              <a:ea typeface="Times New Roman" charset="0"/>
              <a:cs typeface="Times New Roman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14424" y="411163"/>
            <a:ext cx="10239375" cy="1524317"/>
          </a:xfrm>
          <a:prstGeom prst="roundRect">
            <a:avLst/>
          </a:prstGeom>
          <a:solidFill>
            <a:srgbClr val="1426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buNone/>
            </a:pPr>
            <a:r>
              <a:rPr lang="en-US" sz="2800" b="1" u="sng" dirty="0" smtClean="0">
                <a:latin typeface="gotham " charset="0"/>
              </a:rPr>
              <a:t>Challenges</a:t>
            </a:r>
          </a:p>
          <a:p>
            <a:pPr indent="0" algn="ctr">
              <a:buNone/>
            </a:pPr>
            <a:r>
              <a:rPr lang="en-US" sz="2000" dirty="0" smtClean="0">
                <a:latin typeface="gotham " charset="0"/>
              </a:rPr>
              <a:t>Slow growth economy. Too many jobs pay too little.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114424" y="2170901"/>
            <a:ext cx="10239376" cy="1671155"/>
          </a:xfrm>
          <a:prstGeom prst="roundRect">
            <a:avLst/>
          </a:prstGeom>
          <a:solidFill>
            <a:srgbClr val="1426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latin typeface="gotham " charset="0"/>
                <a:ea typeface="Arial" charset="0"/>
                <a:cs typeface="Arial" charset="0"/>
              </a:rPr>
              <a:t>Job Quality </a:t>
            </a:r>
          </a:p>
          <a:p>
            <a:pPr algn="ctr"/>
            <a:endParaRPr lang="en-US" sz="1000" b="1" u="sng" dirty="0" smtClean="0">
              <a:latin typeface="gotham " charset="0"/>
              <a:ea typeface="Arial" charset="0"/>
              <a:cs typeface="Arial" charset="0"/>
            </a:endParaRPr>
          </a:p>
          <a:p>
            <a:pPr algn="ctr"/>
            <a:r>
              <a:rPr lang="en-US" sz="2000" dirty="0" smtClean="0">
                <a:latin typeface="gotham " charset="0"/>
                <a:ea typeface="Arial" charset="0"/>
                <a:cs typeface="Arial" charset="0"/>
              </a:rPr>
              <a:t>Increasing the minimum wage, increased collective bargaining for pink-collar work, scheduling balance, high-road workforce development 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114424" y="3985604"/>
            <a:ext cx="10239376" cy="1607475"/>
          </a:xfrm>
          <a:prstGeom prst="roundRect">
            <a:avLst/>
          </a:prstGeom>
          <a:solidFill>
            <a:srgbClr val="1426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200" b="1" u="sng" dirty="0">
              <a:latin typeface="Gotham" charset="0"/>
              <a:ea typeface="Arial" charset="0"/>
              <a:cs typeface="Arial" charset="0"/>
            </a:endParaRPr>
          </a:p>
          <a:p>
            <a:pPr algn="ctr"/>
            <a:r>
              <a:rPr lang="en-US" sz="2400" b="1" u="sng" dirty="0" smtClean="0">
                <a:latin typeface="Gotham" charset="0"/>
                <a:ea typeface="Arial" charset="0"/>
                <a:cs typeface="Arial" charset="0"/>
              </a:rPr>
              <a:t>Work Supports </a:t>
            </a:r>
          </a:p>
          <a:p>
            <a:pPr algn="ctr"/>
            <a:endParaRPr lang="en-US" sz="1000" b="1" u="sng" dirty="0" smtClean="0">
              <a:latin typeface="Gotham" charset="0"/>
              <a:ea typeface="Arial" charset="0"/>
              <a:cs typeface="Arial" charset="0"/>
            </a:endParaRPr>
          </a:p>
          <a:p>
            <a:pPr algn="ctr"/>
            <a:r>
              <a:rPr lang="en-US" sz="2000" dirty="0" smtClean="0">
                <a:latin typeface="Gotham" charset="0"/>
                <a:ea typeface="Arial" charset="0"/>
                <a:cs typeface="Arial" charset="0"/>
              </a:rPr>
              <a:t>Refundable EITC, SNAP employment and training, </a:t>
            </a:r>
            <a:r>
              <a:rPr lang="en-US" sz="2000" dirty="0">
                <a:latin typeface="Gotham" charset="0"/>
                <a:ea typeface="Arial" charset="0"/>
                <a:cs typeface="Arial" charset="0"/>
              </a:rPr>
              <a:t>a</a:t>
            </a:r>
            <a:r>
              <a:rPr lang="en-US" sz="2000" dirty="0" smtClean="0">
                <a:latin typeface="Gotham" charset="0"/>
                <a:ea typeface="Arial" charset="0"/>
                <a:cs typeface="Arial" charset="0"/>
              </a:rPr>
              <a:t>ffordable and accessible childcare and transportation, health care.</a:t>
            </a:r>
            <a:endParaRPr lang="en-US" sz="2000" dirty="0">
              <a:latin typeface="Gotham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79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91A9A0044F1144985D1C6B65319488" ma:contentTypeVersion="2" ma:contentTypeDescription="Create a new document." ma:contentTypeScope="" ma:versionID="d00ef38c5858b74ff71c2577e47808af">
  <xsd:schema xmlns:xsd="http://www.w3.org/2001/XMLSchema" xmlns:xs="http://www.w3.org/2001/XMLSchema" xmlns:p="http://schemas.microsoft.com/office/2006/metadata/properties" xmlns:ns2="c04a2ba1-f9c8-49e2-bbc1-26a9b8ca0dd2" targetNamespace="http://schemas.microsoft.com/office/2006/metadata/properties" ma:root="true" ma:fieldsID="5971ee8e6c92312250f53d173faf015f" ns2:_="">
    <xsd:import namespace="c04a2ba1-f9c8-49e2-bbc1-26a9b8ca0dd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4a2ba1-f9c8-49e2-bbc1-26a9b8ca0d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E26A28-64E7-4303-8500-9E12DA88827D}">
  <ds:schemaRefs>
    <ds:schemaRef ds:uri="http://purl.org/dc/elements/1.1/"/>
    <ds:schemaRef ds:uri="c04a2ba1-f9c8-49e2-bbc1-26a9b8ca0dd2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3A20028-1E1D-4F1E-8EBB-D689437A04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0123F6-8F56-46F7-B67C-E7DE92A03D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4a2ba1-f9c8-49e2-bbc1-26a9b8ca0d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16175</TotalTime>
  <Words>256</Words>
  <Application>Microsoft Office PowerPoint</Application>
  <PresentationFormat>Custom</PresentationFormat>
  <Paragraphs>52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Working in Ohio</vt:lpstr>
      <vt:lpstr>Policy Matters Ohio is a nonprofit policy research institute that creates a more vibrant, equitable, sustainable and inclusive Ohio through research, strategic communications, coalition building and policy advocacy.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</dc:title>
  <dc:creator>Cynthia Connolly</dc:creator>
  <cp:lastModifiedBy>Hailey Akah</cp:lastModifiedBy>
  <cp:revision>70</cp:revision>
  <dcterms:created xsi:type="dcterms:W3CDTF">2017-04-11T14:28:44Z</dcterms:created>
  <dcterms:modified xsi:type="dcterms:W3CDTF">2017-07-25T14:47:38Z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0x010100BE91A9A0044F1144985D1C6B65319488</vt:lpwstr>
  </property>
</Properties>
</file>