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9CB"/>
    <a:srgbClr val="A6192E"/>
    <a:srgbClr val="5E82AB"/>
    <a:srgbClr val="B1C9E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720"/>
  </p:normalViewPr>
  <p:slideViewPr>
    <p:cSldViewPr snapToGrid="0" snapToObjects="1">
      <p:cViewPr varScale="1">
        <p:scale>
          <a:sx n="125" d="100"/>
          <a:sy n="125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5836E-2595-D944-80E6-5C5082601DF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0DECF-E5A3-EF48-A270-44DFD0B26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3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DECF-E5A3-EF48-A270-44DFD0B26C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0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6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8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7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6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1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2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48FD-0CE0-A24C-8379-403FA8B5FE8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BD02-4067-3544-A63E-5F0DDEDE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FC619B-35A2-5A4E-8B43-219937E29FBA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82A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E4CB9A-926F-D846-8F6C-E29655939055}"/>
              </a:ext>
            </a:extLst>
          </p:cNvPr>
          <p:cNvSpPr txBox="1"/>
          <p:nvPr/>
        </p:nvSpPr>
        <p:spPr>
          <a:xfrm>
            <a:off x="0" y="595044"/>
            <a:ext cx="915576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16E5F-3B4C-9447-B81A-71FAB15A87F7}"/>
              </a:ext>
            </a:extLst>
          </p:cNvPr>
          <p:cNvSpPr txBox="1"/>
          <p:nvPr/>
        </p:nvSpPr>
        <p:spPr>
          <a:xfrm>
            <a:off x="2259900" y="878261"/>
            <a:ext cx="68723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Graphics from</a:t>
            </a:r>
          </a:p>
          <a:p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Ohio </a:t>
            </a: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Medicaid </a:t>
            </a:r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Basics</a:t>
            </a: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2019</a:t>
            </a:r>
            <a:endParaRPr 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D1CF151-9F41-4443-AD0F-8186449E5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60" y="6420544"/>
            <a:ext cx="91781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schemeClr val="bg1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080FC8-0C60-114A-9D99-9BC8987C63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3253"/>
            <a:ext cx="2259900" cy="225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287664-0815-7E43-9C1E-F4877D565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881" y="2204914"/>
            <a:ext cx="3135759" cy="4058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07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8" y="6440288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0" y="21326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Percent of non-elderly population enrolled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in ESI by FPL, by year, 1999, 2004, 2009,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2013 and 2017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972C7-0FC4-A94B-8EDC-1692AA2C16C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85F9CF-7EAF-344B-B51A-63B0FF81C693}"/>
              </a:ext>
            </a:extLst>
          </p:cNvPr>
          <p:cNvSpPr txBox="1"/>
          <p:nvPr/>
        </p:nvSpPr>
        <p:spPr>
          <a:xfrm>
            <a:off x="2023993" y="6166257"/>
            <a:ext cx="59868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Kaiser Family Foundation analysis of the National Health Interview Survey. 1999-2017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0068B4-ABB5-478E-B6D6-A1A05EEA7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94" r="11333" b="3275"/>
          <a:stretch/>
        </p:blipFill>
        <p:spPr>
          <a:xfrm>
            <a:off x="1450267" y="1714825"/>
            <a:ext cx="6194974" cy="446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6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0" y="371493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entury Gothic" panose="020B0502020202020204" pitchFamily="34" charset="0"/>
              </a:rPr>
              <a:t>Ohio Medicaid Covered Services</a:t>
            </a:r>
            <a:endParaRPr lang="en-US" sz="30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A79CA-BD3F-0F4A-8D69-91C694C3B0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D51E5B-75B7-3B48-BDB9-02C4FE7B1B0A}"/>
              </a:ext>
            </a:extLst>
          </p:cNvPr>
          <p:cNvSpPr txBox="1"/>
          <p:nvPr/>
        </p:nvSpPr>
        <p:spPr>
          <a:xfrm>
            <a:off x="876526" y="5310666"/>
            <a:ext cx="772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Note: </a:t>
            </a:r>
            <a:r>
              <a:rPr lang="en-US" sz="1000" dirty="0">
                <a:latin typeface="Century Gothic" panose="020B0502020202020204" pitchFamily="34" charset="0"/>
              </a:rPr>
              <a:t>For more information and a complete list of Ohio covered services, visit medicaid.ohio.gov</a:t>
            </a:r>
          </a:p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Adapted from Ohio Department of Medicaid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14238-62F4-4AB0-AEDD-8FE68FAE2A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68"/>
          <a:stretch/>
        </p:blipFill>
        <p:spPr>
          <a:xfrm>
            <a:off x="941344" y="1293374"/>
            <a:ext cx="7261312" cy="385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4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-34158" y="359347"/>
            <a:ext cx="9178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atin typeface="Century Gothic" panose="020B0502020202020204" pitchFamily="34" charset="0"/>
              </a:rPr>
              <a:t>Ohio Medicaid spending, by source, SFY 2018</a:t>
            </a:r>
            <a:endParaRPr lang="en-US" sz="31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2532F4-4597-0947-9275-097DBCC7A7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EA5972-5A8C-3F49-A7CC-512384E1A6F2}"/>
              </a:ext>
            </a:extLst>
          </p:cNvPr>
          <p:cNvSpPr txBox="1"/>
          <p:nvPr/>
        </p:nvSpPr>
        <p:spPr>
          <a:xfrm>
            <a:off x="3117093" y="5879147"/>
            <a:ext cx="290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Ohio Legislative Service Commission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51484-5E77-4224-B206-F7FA7E75E0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49" b="5134"/>
          <a:stretch/>
        </p:blipFill>
        <p:spPr>
          <a:xfrm>
            <a:off x="2167002" y="1167156"/>
            <a:ext cx="4517408" cy="452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0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-34159" y="151267"/>
            <a:ext cx="9178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Ohio Medicaid spending, in billions, </a:t>
            </a: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SFY 2008 – SFY 2018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E89EBB-95BE-374A-A347-305AE144EA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C0AAC0-B9F1-1446-8264-D515BF92F49B}"/>
              </a:ext>
            </a:extLst>
          </p:cNvPr>
          <p:cNvSpPr txBox="1"/>
          <p:nvPr/>
        </p:nvSpPr>
        <p:spPr>
          <a:xfrm>
            <a:off x="968523" y="5587067"/>
            <a:ext cx="7534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Ohio Department of Medicaid (via Ohio Legislative Service Commission)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F4C25-9CF1-4C48-A1B5-06D9CD66B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34" y="1392997"/>
            <a:ext cx="6924413" cy="394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7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-34158" y="6696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Enrollment and expenditures by Medicaid eligibility category, SFY 2016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FC225-2887-FF4A-84D4-E29C14E163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A1B7F3-4095-2343-90D0-465EE95FFB66}"/>
              </a:ext>
            </a:extLst>
          </p:cNvPr>
          <p:cNvSpPr txBox="1"/>
          <p:nvPr/>
        </p:nvSpPr>
        <p:spPr>
          <a:xfrm>
            <a:off x="2370678" y="5597074"/>
            <a:ext cx="5151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</a:t>
            </a:r>
            <a:r>
              <a:rPr lang="en-US" sz="1000" dirty="0">
                <a:latin typeface="Century Gothic" panose="020B0502020202020204" pitchFamily="34" charset="0"/>
              </a:rPr>
              <a:t>: Ohio Department of Medicaid (via Ohio Legislative Service Commission)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5F604-72DE-4035-9AB8-136E38ECB2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877" b="6859"/>
          <a:stretch/>
        </p:blipFill>
        <p:spPr>
          <a:xfrm>
            <a:off x="2370678" y="1545510"/>
            <a:ext cx="4202482" cy="389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9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FC619B-35A2-5A4E-8B43-219937E29FBA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82A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CAEDFC-158F-8A4D-AD4C-59F7EBBBE80C}"/>
              </a:ext>
            </a:extLst>
          </p:cNvPr>
          <p:cNvSpPr txBox="1"/>
          <p:nvPr/>
        </p:nvSpPr>
        <p:spPr>
          <a:xfrm>
            <a:off x="0" y="604474"/>
            <a:ext cx="917815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16E5F-3B4C-9447-B81A-71FAB15A87F7}"/>
              </a:ext>
            </a:extLst>
          </p:cNvPr>
          <p:cNvSpPr txBox="1"/>
          <p:nvPr/>
        </p:nvSpPr>
        <p:spPr>
          <a:xfrm>
            <a:off x="0" y="882398"/>
            <a:ext cx="943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Century Gothic" panose="020B0502020202020204" pitchFamily="34" charset="0"/>
              </a:rPr>
              <a:t>Download the complete “Ohio Medicaid Basics 2019” policy brief at </a:t>
            </a:r>
            <a:br>
              <a:rPr lang="en-US" sz="1600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https://bit.ly/2w1EO30</a:t>
            </a:r>
            <a:endParaRPr lang="en-US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D1CF151-9F41-4443-AD0F-8186449E5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60" y="6420544"/>
            <a:ext cx="91781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schemeClr val="bg1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4EC5DA-69BB-4CA8-83CA-1247E7255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881" y="2083652"/>
            <a:ext cx="3135759" cy="4058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4D520E-1A2D-4514-B521-4D08B573A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407" y="301715"/>
            <a:ext cx="3873185" cy="5956413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D715FCBB-801A-404E-BDA3-33BA8249A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60" y="6356943"/>
            <a:ext cx="91781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6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B60D3CB1-DDDB-F04F-BBCB-2608D7866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B4F44-B1C0-FE4B-9340-30E39C1F6FE5}"/>
              </a:ext>
            </a:extLst>
          </p:cNvPr>
          <p:cNvSpPr txBox="1"/>
          <p:nvPr/>
        </p:nvSpPr>
        <p:spPr>
          <a:xfrm>
            <a:off x="-34158" y="6696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Federal poverty level (FPL),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by household size, 2019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36E03-3825-EA49-83A1-08305C0EE59E}"/>
              </a:ext>
            </a:extLst>
          </p:cNvPr>
          <p:cNvSpPr txBox="1"/>
          <p:nvPr/>
        </p:nvSpPr>
        <p:spPr>
          <a:xfrm>
            <a:off x="1220378" y="5312211"/>
            <a:ext cx="8008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Note</a:t>
            </a:r>
            <a:r>
              <a:rPr lang="en-US" sz="1000" dirty="0">
                <a:latin typeface="Century Gothic" panose="020B0502020202020204" pitchFamily="34" charset="0"/>
              </a:rPr>
              <a:t>: Refers to federal poverty levels for the 48 contiguous states and the District of Columbia (D.C.)</a:t>
            </a:r>
          </a:p>
          <a:p>
            <a:r>
              <a:rPr lang="en-US" sz="1000" b="1" dirty="0">
                <a:latin typeface="Century Gothic" panose="020B0502020202020204" pitchFamily="34" charset="0"/>
              </a:rPr>
              <a:t>Source</a:t>
            </a:r>
            <a:r>
              <a:rPr lang="en-US" sz="1000" dirty="0">
                <a:latin typeface="Century Gothic" panose="020B0502020202020204" pitchFamily="34" charset="0"/>
              </a:rPr>
              <a:t>: Office of the Assistant Secretary for Planning and Evaluation. Additional analysis by the Health Policy Institute of Ohio.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F5751E-E276-9D4C-A06D-ED53232A58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7D2F40-C912-4D06-AA58-664C8576C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443" y="1490193"/>
            <a:ext cx="6430956" cy="3567934"/>
          </a:xfrm>
          <a:prstGeom prst="rect">
            <a:avLst/>
          </a:prstGeom>
          <a:ln w="28575">
            <a:solidFill>
              <a:srgbClr val="C8C9CB"/>
            </a:solidFill>
          </a:ln>
        </p:spPr>
      </p:pic>
    </p:spTree>
    <p:extLst>
      <p:ext uri="{BB962C8B-B14F-4D97-AF65-F5344CB8AC3E}">
        <p14:creationId xmlns:p14="http://schemas.microsoft.com/office/powerpoint/2010/main" val="164526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AAE6D4-03E3-C04C-96C5-BB140543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A75484-D4B8-FE4B-A251-3D7CDA480C24}"/>
              </a:ext>
            </a:extLst>
          </p:cNvPr>
          <p:cNvSpPr txBox="1"/>
          <p:nvPr/>
        </p:nvSpPr>
        <p:spPr>
          <a:xfrm>
            <a:off x="-34158" y="6696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Ohio Medicaid income eligibility thresholds for MAGI-categories, by FPL4, 2019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460DD-E42D-5043-B5F2-C1928A1CD426}"/>
              </a:ext>
            </a:extLst>
          </p:cNvPr>
          <p:cNvSpPr txBox="1"/>
          <p:nvPr/>
        </p:nvSpPr>
        <p:spPr>
          <a:xfrm>
            <a:off x="170259" y="5811286"/>
            <a:ext cx="8508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Ohio Department of Medicaid.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71CA1D-9F39-EC45-BE6B-99C832648E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629255-44E1-4A88-B8B0-CE0F85A0C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538" y="1396610"/>
            <a:ext cx="3201536" cy="429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7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95CFB7-883D-A841-B74A-EDC66E92B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3DB39D-D7EE-0844-B294-44A8C4EF20E2}"/>
              </a:ext>
            </a:extLst>
          </p:cNvPr>
          <p:cNvSpPr txBox="1"/>
          <p:nvPr/>
        </p:nvSpPr>
        <p:spPr>
          <a:xfrm>
            <a:off x="-34158" y="112356"/>
            <a:ext cx="9178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Ohio Medicaid Covered Families and Children enrollment for adults and children, SFY 2018 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5529B2-5933-064C-989D-4BA9AD47276E}"/>
              </a:ext>
            </a:extLst>
          </p:cNvPr>
          <p:cNvSpPr txBox="1"/>
          <p:nvPr/>
        </p:nvSpPr>
        <p:spPr>
          <a:xfrm>
            <a:off x="2446533" y="6097209"/>
            <a:ext cx="4457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Ohio Department of Medicaid. Additional analysis by HPIO.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F9D73A-4172-274E-B027-8C688EE286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46B1CF-5E8C-497F-8F20-3F6280DF06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638" b="7170"/>
          <a:stretch/>
        </p:blipFill>
        <p:spPr>
          <a:xfrm>
            <a:off x="2608136" y="1759130"/>
            <a:ext cx="4395282" cy="43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6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7EDFE9-6887-5A45-AF16-6096C7AA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9C2D5C-47CE-E244-B57C-4C15E821601A}"/>
              </a:ext>
            </a:extLst>
          </p:cNvPr>
          <p:cNvSpPr txBox="1"/>
          <p:nvPr/>
        </p:nvSpPr>
        <p:spPr>
          <a:xfrm>
            <a:off x="160395" y="350161"/>
            <a:ext cx="8983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>
                <a:latin typeface="Century Gothic" panose="020B0502020202020204" pitchFamily="34" charset="0"/>
              </a:rPr>
              <a:t>Differences between Medicaid and Medicare</a:t>
            </a:r>
            <a:endParaRPr lang="en-US" sz="31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037969-34FE-8545-BD92-358C2C82D75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85D43D-D8EF-4DDD-AC02-78C0F5591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14" y="2019774"/>
            <a:ext cx="8736127" cy="22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ED5205-0F85-0145-A364-3FFE24CD8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3744C-D917-1246-B7CC-90C685673B0C}"/>
              </a:ext>
            </a:extLst>
          </p:cNvPr>
          <p:cNvSpPr txBox="1"/>
          <p:nvPr/>
        </p:nvSpPr>
        <p:spPr>
          <a:xfrm>
            <a:off x="-34158" y="6696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Group VIII enrollment by month,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July 2016-January 2019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5A38-DAA4-254A-8898-5C1555127B8E}"/>
              </a:ext>
            </a:extLst>
          </p:cNvPr>
          <p:cNvSpPr txBox="1"/>
          <p:nvPr/>
        </p:nvSpPr>
        <p:spPr>
          <a:xfrm>
            <a:off x="632553" y="5135408"/>
            <a:ext cx="69450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Note: </a:t>
            </a:r>
            <a:r>
              <a:rPr lang="en-US" sz="1000" dirty="0">
                <a:latin typeface="Century Gothic" panose="020B0502020202020204" pitchFamily="34" charset="0"/>
              </a:rPr>
              <a:t>Enrollment numbers between March 2018 and February 2019 are preliminary and subject to change. </a:t>
            </a:r>
          </a:p>
          <a:p>
            <a:r>
              <a:rPr lang="en-US" sz="1000" b="1" dirty="0">
                <a:latin typeface="Century Gothic" panose="020B0502020202020204" pitchFamily="34" charset="0"/>
              </a:rPr>
              <a:t>Source: </a:t>
            </a:r>
            <a:r>
              <a:rPr lang="en-US" sz="1000" dirty="0">
                <a:latin typeface="Century Gothic" panose="020B0502020202020204" pitchFamily="34" charset="0"/>
              </a:rPr>
              <a:t>Ohio Department of Medicaid caseload reports. July 2016 – June 2017 from report published June 2018; July 2017 – February 2019 from report published February 2019.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8892FD-7E30-9644-A87C-686437A8652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D905B4-D3E4-4734-9551-ACF80B9C61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71" b="14755"/>
          <a:stretch/>
        </p:blipFill>
        <p:spPr>
          <a:xfrm>
            <a:off x="285549" y="1745283"/>
            <a:ext cx="8572902" cy="316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4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8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490A98-1C7E-924E-B750-D669D9976A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-34158" y="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Estimated percent of Ohioans enrolled in Medicaid, SFY 2018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CBFD2C-8413-2148-8C61-E50C8096D8D2}"/>
              </a:ext>
            </a:extLst>
          </p:cNvPr>
          <p:cNvSpPr txBox="1"/>
          <p:nvPr/>
        </p:nvSpPr>
        <p:spPr>
          <a:xfrm>
            <a:off x="1860972" y="6197651"/>
            <a:ext cx="6469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Sources: </a:t>
            </a:r>
            <a:r>
              <a:rPr lang="en-US" sz="1000" dirty="0">
                <a:latin typeface="Century Gothic" panose="020B0502020202020204" pitchFamily="34" charset="0"/>
              </a:rPr>
              <a:t>Ohio Department of Medicaid and U.S. Census Bureau, American Community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201281-C922-4130-9E91-09569D93AF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669" r="-377" b="9131"/>
          <a:stretch/>
        </p:blipFill>
        <p:spPr>
          <a:xfrm>
            <a:off x="2072538" y="1359854"/>
            <a:ext cx="5684363" cy="477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6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28FBF-A840-014D-89F7-DE2BF671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159" y="6420544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n-US" altLang="en-US" sz="800" dirty="0">
                <a:solidFill>
                  <a:prstClr val="black"/>
                </a:solidFill>
                <a:latin typeface="Century Gothic" pitchFamily="34" charset="0"/>
              </a:rPr>
              <a:t>Copyright © 2019 Health Policy Institute of Ohio. All rights reserved.</a:t>
            </a:r>
          </a:p>
          <a:p>
            <a:pPr algn="ctr"/>
            <a:endParaRPr lang="en-US" altLang="en-US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D2BB2-17AF-3743-842D-64905252528F}"/>
              </a:ext>
            </a:extLst>
          </p:cNvPr>
          <p:cNvSpPr txBox="1"/>
          <p:nvPr/>
        </p:nvSpPr>
        <p:spPr>
          <a:xfrm>
            <a:off x="-34158" y="66960"/>
            <a:ext cx="9178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Ohio Medicaid enrollment trend,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SFY 2005-2018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47C1BD-40B2-AB48-948D-35FD8BF3EE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266"/>
            <a:ext cx="1416109" cy="14161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FB7D70-9394-0F45-B653-D103916411DE}"/>
              </a:ext>
            </a:extLst>
          </p:cNvPr>
          <p:cNvSpPr txBox="1"/>
          <p:nvPr/>
        </p:nvSpPr>
        <p:spPr>
          <a:xfrm>
            <a:off x="1149059" y="5637144"/>
            <a:ext cx="7617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Sources: </a:t>
            </a:r>
            <a:r>
              <a:rPr lang="en-US" sz="1000" dirty="0">
                <a:latin typeface="Century Gothic" panose="020B0502020202020204" pitchFamily="34" charset="0"/>
              </a:rPr>
              <a:t>SFY 2005-2011 Ohio Department of Job and Family Services, Public Assistance Monthly Statistics reports; SFY 2012-2018 Ohio Department of Medicaid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2CFFF1-FB74-4D84-9C32-C494B31F20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217" b="6628"/>
          <a:stretch/>
        </p:blipFill>
        <p:spPr>
          <a:xfrm>
            <a:off x="1149059" y="1220856"/>
            <a:ext cx="7041823" cy="42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5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PIO defaul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856"/>
      </a:accent1>
      <a:accent2>
        <a:srgbClr val="A6192E"/>
      </a:accent2>
      <a:accent3>
        <a:srgbClr val="5E82AB"/>
      </a:accent3>
      <a:accent4>
        <a:srgbClr val="FFC000"/>
      </a:accent4>
      <a:accent5>
        <a:srgbClr val="6600CC"/>
      </a:accent5>
      <a:accent6>
        <a:srgbClr val="B1C9E8"/>
      </a:accent6>
      <a:hlink>
        <a:srgbClr val="5E82AB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2388</TotalTime>
  <Words>565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Alana Clark-Kirk</cp:lastModifiedBy>
  <cp:revision>56</cp:revision>
  <cp:lastPrinted>2018-05-24T17:03:45Z</cp:lastPrinted>
  <dcterms:created xsi:type="dcterms:W3CDTF">2018-05-01T14:50:00Z</dcterms:created>
  <dcterms:modified xsi:type="dcterms:W3CDTF">2019-05-17T19:05:55Z</dcterms:modified>
</cp:coreProperties>
</file>