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1495" r:id="rId3"/>
    <p:sldId id="1496" r:id="rId4"/>
    <p:sldId id="1497" r:id="rId5"/>
    <p:sldId id="1498" r:id="rId6"/>
    <p:sldId id="1499" r:id="rId7"/>
    <p:sldId id="1500" r:id="rId8"/>
    <p:sldId id="1501" r:id="rId9"/>
    <p:sldId id="1502" r:id="rId10"/>
    <p:sldId id="1503" r:id="rId11"/>
    <p:sldId id="1504" r:id="rId12"/>
    <p:sldId id="1505" r:id="rId13"/>
    <p:sldId id="1509" r:id="rId14"/>
    <p:sldId id="1506" r:id="rId15"/>
    <p:sldId id="1507" r:id="rId16"/>
    <p:sldId id="1508" r:id="rId17"/>
    <p:sldId id="1510" r:id="rId18"/>
    <p:sldId id="1511" r:id="rId19"/>
    <p:sldId id="1512" r:id="rId20"/>
    <p:sldId id="1513" r:id="rId21"/>
    <p:sldId id="1514" r:id="rId22"/>
    <p:sldId id="151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147" autoAdjust="0"/>
  </p:normalViewPr>
  <p:slideViewPr>
    <p:cSldViewPr snapToGrid="0">
      <p:cViewPr varScale="1">
        <p:scale>
          <a:sx n="100" d="100"/>
          <a:sy n="100" d="100"/>
        </p:scale>
        <p:origin x="9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28CB1-EF9F-4FD0-B239-164345B741F2}"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9B0EE-A6E7-4954-BAF1-3285A7C5F779}" type="slidenum">
              <a:rPr lang="en-US" smtClean="0"/>
              <a:t>‹#›</a:t>
            </a:fld>
            <a:endParaRPr lang="en-US"/>
          </a:p>
        </p:txBody>
      </p:sp>
    </p:spTree>
    <p:extLst>
      <p:ext uri="{BB962C8B-B14F-4D97-AF65-F5344CB8AC3E}">
        <p14:creationId xmlns:p14="http://schemas.microsoft.com/office/powerpoint/2010/main" val="2888366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9B0EE-A6E7-4954-BAF1-3285A7C5F779}" type="slidenum">
              <a:rPr lang="en-US" smtClean="0"/>
              <a:t>13</a:t>
            </a:fld>
            <a:endParaRPr lang="en-US"/>
          </a:p>
        </p:txBody>
      </p:sp>
    </p:spTree>
    <p:extLst>
      <p:ext uri="{BB962C8B-B14F-4D97-AF65-F5344CB8AC3E}">
        <p14:creationId xmlns:p14="http://schemas.microsoft.com/office/powerpoint/2010/main" val="183821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7040-4EE7-473C-A455-A45165C735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D1244F-6338-4FE9-AB82-8FA974820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43BA25-EF94-42BA-8D2A-0F64CDF6D5A9}"/>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5" name="Footer Placeholder 4">
            <a:extLst>
              <a:ext uri="{FF2B5EF4-FFF2-40B4-BE49-F238E27FC236}">
                <a16:creationId xmlns:a16="http://schemas.microsoft.com/office/drawing/2014/main" id="{559B23BD-05C0-4F56-A255-604783F93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8EC85-BF22-44C2-B9E1-D2A48F2BFCE1}"/>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408540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0252-49B6-422E-BB84-A42E7C6E73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4F9839-D6B5-49FC-A532-2E2AC4A38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727EB-1F4A-405E-BC34-5C3B312BA1C5}"/>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5" name="Footer Placeholder 4">
            <a:extLst>
              <a:ext uri="{FF2B5EF4-FFF2-40B4-BE49-F238E27FC236}">
                <a16:creationId xmlns:a16="http://schemas.microsoft.com/office/drawing/2014/main" id="{B7B209D9-1DF0-4C58-8046-AC6F0233F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1B8EF-1CEC-4570-ACAB-24A963D3F7A9}"/>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101912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4B2BB-32A8-4A8F-8A87-7EE506FCD6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2584E-EC11-46AC-B015-91031B9B73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708FE-8BD7-42F8-BFCC-3A1511C33445}"/>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5" name="Footer Placeholder 4">
            <a:extLst>
              <a:ext uri="{FF2B5EF4-FFF2-40B4-BE49-F238E27FC236}">
                <a16:creationId xmlns:a16="http://schemas.microsoft.com/office/drawing/2014/main" id="{795464DC-F55F-4DDC-85DE-36916B7C4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F75A6-89AD-4D90-9001-5FBC21D426FE}"/>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381878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DCF9-C68A-4846-AAB7-A5182A93C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044BB-D086-4850-B3E2-A35F71194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0714F-3A55-457E-8751-D2B4CC2A7232}"/>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5" name="Footer Placeholder 4">
            <a:extLst>
              <a:ext uri="{FF2B5EF4-FFF2-40B4-BE49-F238E27FC236}">
                <a16:creationId xmlns:a16="http://schemas.microsoft.com/office/drawing/2014/main" id="{363BDC53-118B-44E1-9FA0-7697CAFE9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34EBC-7D53-4457-94B7-EF2283F4603C}"/>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321899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8498-A4F4-4AE4-80D3-D23AE33EF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D899F2-DC54-4B7D-ABB5-C81F104107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C3F4C8-FB3B-43F1-BC8B-895E798B6A13}"/>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5" name="Footer Placeholder 4">
            <a:extLst>
              <a:ext uri="{FF2B5EF4-FFF2-40B4-BE49-F238E27FC236}">
                <a16:creationId xmlns:a16="http://schemas.microsoft.com/office/drawing/2014/main" id="{C000E13A-697D-4524-BEA5-AEAAC8F04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43E2F-35B0-4022-8ED9-82099A7CFF9D}"/>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333358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D118A-3668-4403-8688-9713CE547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7241B-3723-4DBB-A496-170D04BEB6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8992BE-2080-4999-9DFD-FAD96356D2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ACD44-6DAE-4D35-BC60-B0C565C8E180}"/>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6" name="Footer Placeholder 5">
            <a:extLst>
              <a:ext uri="{FF2B5EF4-FFF2-40B4-BE49-F238E27FC236}">
                <a16:creationId xmlns:a16="http://schemas.microsoft.com/office/drawing/2014/main" id="{BF4A474E-657A-4A9F-A9FC-F0456370F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17F1E-47DB-4E0C-BEAA-B48F49C4541B}"/>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416419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FED2-8978-459C-B135-B49398C6E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93E3C4-63AC-49AF-8557-DC73C87D1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03684-2EED-453F-B68A-C5AB4A579E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E01AE-442B-44ED-908B-C1A4C566BA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424B1B-9A04-4359-916E-BC0E7D9E4C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C2010-2DA4-4D7A-905E-2E749AE2EFA1}"/>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8" name="Footer Placeholder 7">
            <a:extLst>
              <a:ext uri="{FF2B5EF4-FFF2-40B4-BE49-F238E27FC236}">
                <a16:creationId xmlns:a16="http://schemas.microsoft.com/office/drawing/2014/main" id="{2BEEA57C-D2ED-4C30-A79C-DA943B8BA0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7D6426-C659-463B-9A05-348E6ED7E650}"/>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259794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4A6A-F07E-49B0-A96D-976E270278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3F8353-4C2A-4105-B07E-82DAE4E046C9}"/>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4" name="Footer Placeholder 3">
            <a:extLst>
              <a:ext uri="{FF2B5EF4-FFF2-40B4-BE49-F238E27FC236}">
                <a16:creationId xmlns:a16="http://schemas.microsoft.com/office/drawing/2014/main" id="{B859C05D-1A94-457C-81DC-02C35253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B82FAD-B5F0-4011-9F59-000C33416FA7}"/>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1900728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4EEBDE-4854-4965-9A2C-3923E2FBB47E}"/>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3" name="Footer Placeholder 2">
            <a:extLst>
              <a:ext uri="{FF2B5EF4-FFF2-40B4-BE49-F238E27FC236}">
                <a16:creationId xmlns:a16="http://schemas.microsoft.com/office/drawing/2014/main" id="{FD6F0B7D-5EB2-4D45-B38C-F21BC6472F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3A28D7-A5D8-4050-8C21-ECD1053FD32F}"/>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3612103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FD1C-9EB5-49E5-B4BB-CAFEAFB7C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C0A195-DCBE-4963-B23E-C2BF9E7E0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C4C9A9-22CB-498D-BFA0-96CD2D072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F77AAA-86EB-4327-A360-CCC78E9979DD}"/>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6" name="Footer Placeholder 5">
            <a:extLst>
              <a:ext uri="{FF2B5EF4-FFF2-40B4-BE49-F238E27FC236}">
                <a16:creationId xmlns:a16="http://schemas.microsoft.com/office/drawing/2014/main" id="{F38FD7C4-9F4F-4184-B2A0-8029744DEC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2177C-03D9-4026-98F9-B45CFCDEB4C4}"/>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357298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C58-E2BD-4F85-AB03-8541876BD4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308504-B841-439E-B1D9-45C303C62D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2D8714-BB55-40E9-9C67-826B26194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09CDE6-390A-4048-A612-7ED8AC80B263}"/>
              </a:ext>
            </a:extLst>
          </p:cNvPr>
          <p:cNvSpPr>
            <a:spLocks noGrp="1"/>
          </p:cNvSpPr>
          <p:nvPr>
            <p:ph type="dt" sz="half" idx="10"/>
          </p:nvPr>
        </p:nvSpPr>
        <p:spPr/>
        <p:txBody>
          <a:bodyPr/>
          <a:lstStyle/>
          <a:p>
            <a:fld id="{ECDF9954-1B46-486C-8BF6-7CE1899CEE97}" type="datetimeFigureOut">
              <a:rPr lang="en-US" smtClean="0"/>
              <a:t>12/5/2019</a:t>
            </a:fld>
            <a:endParaRPr lang="en-US"/>
          </a:p>
        </p:txBody>
      </p:sp>
      <p:sp>
        <p:nvSpPr>
          <p:cNvPr id="6" name="Footer Placeholder 5">
            <a:extLst>
              <a:ext uri="{FF2B5EF4-FFF2-40B4-BE49-F238E27FC236}">
                <a16:creationId xmlns:a16="http://schemas.microsoft.com/office/drawing/2014/main" id="{302D3A33-8124-4652-A37F-2679070AA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48DD54-1C6E-4AD4-8D28-E692C03CCE8A}"/>
              </a:ext>
            </a:extLst>
          </p:cNvPr>
          <p:cNvSpPr>
            <a:spLocks noGrp="1"/>
          </p:cNvSpPr>
          <p:nvPr>
            <p:ph type="sldNum" sz="quarter" idx="12"/>
          </p:nvPr>
        </p:nvSpPr>
        <p:spPr/>
        <p:txBody>
          <a:bodyPr/>
          <a:lstStyle/>
          <a:p>
            <a:fld id="{B2BCDE04-803D-45CD-9B9A-8B74614651F7}" type="slidenum">
              <a:rPr lang="en-US" smtClean="0"/>
              <a:t>‹#›</a:t>
            </a:fld>
            <a:endParaRPr lang="en-US"/>
          </a:p>
        </p:txBody>
      </p:sp>
    </p:spTree>
    <p:extLst>
      <p:ext uri="{BB962C8B-B14F-4D97-AF65-F5344CB8AC3E}">
        <p14:creationId xmlns:p14="http://schemas.microsoft.com/office/powerpoint/2010/main" val="351810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B867DA-B10E-456B-9EE7-4E8236166C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86A94B-1CE8-4ACC-8B03-5B74A5696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B8263-A360-4162-B97F-BBDECB8E68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F9954-1B46-486C-8BF6-7CE1899CEE97}" type="datetimeFigureOut">
              <a:rPr lang="en-US" smtClean="0"/>
              <a:t>12/5/2019</a:t>
            </a:fld>
            <a:endParaRPr lang="en-US"/>
          </a:p>
        </p:txBody>
      </p:sp>
      <p:sp>
        <p:nvSpPr>
          <p:cNvPr id="5" name="Footer Placeholder 4">
            <a:extLst>
              <a:ext uri="{FF2B5EF4-FFF2-40B4-BE49-F238E27FC236}">
                <a16:creationId xmlns:a16="http://schemas.microsoft.com/office/drawing/2014/main" id="{D08D555D-9FA1-4403-B19F-FEA199869D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C657F8-9641-4C4D-80EC-450E3413C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CDE04-803D-45CD-9B9A-8B74614651F7}" type="slidenum">
              <a:rPr lang="en-US" smtClean="0"/>
              <a:t>‹#›</a:t>
            </a:fld>
            <a:endParaRPr lang="en-US"/>
          </a:p>
        </p:txBody>
      </p:sp>
    </p:spTree>
    <p:extLst>
      <p:ext uri="{BB962C8B-B14F-4D97-AF65-F5344CB8AC3E}">
        <p14:creationId xmlns:p14="http://schemas.microsoft.com/office/powerpoint/2010/main" val="606569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F70C54-DE4B-4DD0-809A-1B05CA9FF002}"/>
              </a:ext>
            </a:extLst>
          </p:cNvPr>
          <p:cNvSpPr txBox="1"/>
          <p:nvPr/>
        </p:nvSpPr>
        <p:spPr>
          <a:xfrm>
            <a:off x="0" y="0"/>
            <a:ext cx="12192000" cy="6858000"/>
          </a:xfrm>
          <a:prstGeom prst="rect">
            <a:avLst/>
          </a:prstGeom>
          <a:solidFill>
            <a:srgbClr val="5E82AB"/>
          </a:solidFill>
        </p:spPr>
        <p:txBody>
          <a:bodyPr wrap="square" rtlCol="0">
            <a:spAutoFit/>
          </a:bodyPr>
          <a:lstStyle/>
          <a:p>
            <a:endParaRPr lang="en-US">
              <a:solidFill>
                <a:prstClr val="black"/>
              </a:solidFill>
            </a:endParaRPr>
          </a:p>
        </p:txBody>
      </p:sp>
      <p:sp>
        <p:nvSpPr>
          <p:cNvPr id="8" name="TextBox 7">
            <a:extLst>
              <a:ext uri="{FF2B5EF4-FFF2-40B4-BE49-F238E27FC236}">
                <a16:creationId xmlns:a16="http://schemas.microsoft.com/office/drawing/2014/main" id="{8DE4CB9A-926F-D846-8F6C-E29655939055}"/>
              </a:ext>
            </a:extLst>
          </p:cNvPr>
          <p:cNvSpPr txBox="1"/>
          <p:nvPr/>
        </p:nvSpPr>
        <p:spPr>
          <a:xfrm>
            <a:off x="0" y="292387"/>
            <a:ext cx="12191999" cy="1477328"/>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0C716E5F-3B4C-9447-B81A-71FAB15A87F7}"/>
              </a:ext>
            </a:extLst>
          </p:cNvPr>
          <p:cNvSpPr txBox="1"/>
          <p:nvPr/>
        </p:nvSpPr>
        <p:spPr>
          <a:xfrm>
            <a:off x="2495282" y="400109"/>
            <a:ext cx="9599966" cy="1261884"/>
          </a:xfrm>
          <a:prstGeom prst="rect">
            <a:avLst/>
          </a:prstGeom>
          <a:noFill/>
        </p:spPr>
        <p:txBody>
          <a:bodyPr wrap="square" rtlCol="0">
            <a:spAutoFit/>
          </a:bodyPr>
          <a:lstStyle/>
          <a:p>
            <a:r>
              <a:rPr lang="en-US" sz="1600" dirty="0">
                <a:latin typeface="Century Gothic" panose="020B0502020202020204" pitchFamily="34" charset="0"/>
              </a:rPr>
              <a:t>Graphics from</a:t>
            </a:r>
          </a:p>
          <a:p>
            <a:r>
              <a:rPr lang="en-US" sz="3200" b="1" dirty="0">
                <a:solidFill>
                  <a:srgbClr val="002856"/>
                </a:solidFill>
                <a:latin typeface="Century Gothic" panose="020B0502020202020204" pitchFamily="34" charset="0"/>
              </a:rPr>
              <a:t>Ohio addiction policy inventory and scorecard</a:t>
            </a:r>
            <a:endParaRPr lang="en-US" sz="3200" dirty="0">
              <a:solidFill>
                <a:srgbClr val="002856"/>
              </a:solidFill>
              <a:latin typeface="Century Gothic" panose="020B0502020202020204" pitchFamily="34" charset="0"/>
            </a:endParaRPr>
          </a:p>
          <a:p>
            <a:r>
              <a:rPr lang="en-US" sz="2800" dirty="0">
                <a:solidFill>
                  <a:srgbClr val="002856"/>
                </a:solidFill>
                <a:latin typeface="Century Gothic" panose="020B0502020202020204" pitchFamily="34" charset="0"/>
              </a:rPr>
              <a:t>Law enforcement and the criminal justice system</a:t>
            </a:r>
          </a:p>
        </p:txBody>
      </p:sp>
      <p:sp>
        <p:nvSpPr>
          <p:cNvPr id="9" name="TextBox 1">
            <a:extLst>
              <a:ext uri="{FF2B5EF4-FFF2-40B4-BE49-F238E27FC236}">
                <a16:creationId xmlns:a16="http://schemas.microsoft.com/office/drawing/2014/main" id="{8D1CF151-9F41-4443-AD0F-8186449E55BD}"/>
              </a:ext>
            </a:extLst>
          </p:cNvPr>
          <p:cNvSpPr txBox="1">
            <a:spLocks noChangeArrowheads="1"/>
          </p:cNvSpPr>
          <p:nvPr/>
        </p:nvSpPr>
        <p:spPr bwMode="auto">
          <a:xfrm>
            <a:off x="1" y="6420545"/>
            <a:ext cx="121919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en-US" sz="800" dirty="0">
              <a:solidFill>
                <a:prstClr val="black"/>
              </a:solidFill>
              <a:latin typeface="Century Gothic" pitchFamily="34" charset="0"/>
            </a:endParaRPr>
          </a:p>
          <a:p>
            <a:pPr algn="ctr"/>
            <a:r>
              <a:rPr lang="en-US" altLang="en-US" sz="800" dirty="0">
                <a:solidFill>
                  <a:schemeClr val="bg1"/>
                </a:solidFill>
                <a:latin typeface="Century Gothic" pitchFamily="34" charset="0"/>
              </a:rPr>
              <a:t>Copyright © 2019 Health Policy Institute of Ohio. All rights reserved.</a:t>
            </a:r>
          </a:p>
          <a:p>
            <a:pPr algn="ctr"/>
            <a:endParaRPr lang="en-US" altLang="en-US" sz="1100" dirty="0">
              <a:solidFill>
                <a:prstClr val="black"/>
              </a:solidFill>
              <a:latin typeface="Century Gothic" pitchFamily="34" charset="0"/>
            </a:endParaRPr>
          </a:p>
        </p:txBody>
      </p:sp>
      <p:pic>
        <p:nvPicPr>
          <p:cNvPr id="17" name="Picture 16">
            <a:extLst>
              <a:ext uri="{FF2B5EF4-FFF2-40B4-BE49-F238E27FC236}">
                <a16:creationId xmlns:a16="http://schemas.microsoft.com/office/drawing/2014/main" id="{EF080FC8-0C60-114A-9D99-9BC8987C63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382" y="-130626"/>
            <a:ext cx="2259900" cy="2259900"/>
          </a:xfrm>
          <a:prstGeom prst="rect">
            <a:avLst/>
          </a:prstGeom>
          <a:noFill/>
          <a:ln>
            <a:noFill/>
          </a:ln>
        </p:spPr>
      </p:pic>
      <p:pic>
        <p:nvPicPr>
          <p:cNvPr id="11" name="Picture 10" descr="A screenshot of a cell phone&#10;&#10;Description automatically generated">
            <a:extLst>
              <a:ext uri="{FF2B5EF4-FFF2-40B4-BE49-F238E27FC236}">
                <a16:creationId xmlns:a16="http://schemas.microsoft.com/office/drawing/2014/main" id="{1460A41E-5ABB-457B-A349-76EFD88F2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248" y="1927408"/>
            <a:ext cx="3421502" cy="4427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1076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FDF9C9E7-C1A6-4B19-B194-0EEB8204FF50}"/>
              </a:ext>
            </a:extLst>
          </p:cNvPr>
          <p:cNvPicPr>
            <a:picLocks noChangeAspect="1"/>
          </p:cNvPicPr>
          <p:nvPr/>
        </p:nvPicPr>
        <p:blipFill rotWithShape="1">
          <a:blip r:embed="rId2">
            <a:extLst>
              <a:ext uri="{28A0092B-C50C-407E-A947-70E740481C1C}">
                <a14:useLocalDpi xmlns:a14="http://schemas.microsoft.com/office/drawing/2010/main" val="0"/>
              </a:ext>
            </a:extLst>
          </a:blip>
          <a:srcRect l="1587" t="11428" r="2283" b="4614"/>
          <a:stretch/>
        </p:blipFill>
        <p:spPr>
          <a:xfrm>
            <a:off x="1348153" y="1134995"/>
            <a:ext cx="9850316" cy="4825398"/>
          </a:xfrm>
          <a:prstGeom prst="rect">
            <a:avLst/>
          </a:prstGeom>
        </p:spPr>
      </p:pic>
      <p:sp>
        <p:nvSpPr>
          <p:cNvPr id="5" name="TextBox 4">
            <a:extLst>
              <a:ext uri="{FF2B5EF4-FFF2-40B4-BE49-F238E27FC236}">
                <a16:creationId xmlns:a16="http://schemas.microsoft.com/office/drawing/2014/main" id="{8CC579B1-BB43-4779-8A78-A0344D463F8B}"/>
              </a:ext>
            </a:extLst>
          </p:cNvPr>
          <p:cNvSpPr txBox="1"/>
          <p:nvPr/>
        </p:nvSpPr>
        <p:spPr>
          <a:xfrm>
            <a:off x="0" y="94427"/>
            <a:ext cx="12192000" cy="830997"/>
          </a:xfrm>
          <a:prstGeom prst="rect">
            <a:avLst/>
          </a:prstGeom>
          <a:noFill/>
        </p:spPr>
        <p:txBody>
          <a:bodyPr wrap="square" rtlCol="0">
            <a:spAutoFit/>
          </a:bodyPr>
          <a:lstStyle/>
          <a:p>
            <a:pPr algn="ctr"/>
            <a:r>
              <a:rPr lang="en-US" sz="4800" b="1" dirty="0">
                <a:latin typeface="Century Gothic" panose="020B0502020202020204" pitchFamily="34" charset="0"/>
              </a:rPr>
              <a:t>Determinants of incarceration</a:t>
            </a:r>
            <a:endParaRPr lang="en-US" sz="4800" dirty="0">
              <a:latin typeface="Century Gothic" panose="020B0502020202020204" pitchFamily="34" charset="0"/>
            </a:endParaRPr>
          </a:p>
        </p:txBody>
      </p:sp>
      <p:pic>
        <p:nvPicPr>
          <p:cNvPr id="2" name="Picture 1" descr="A picture containing airplane&#10;&#10;Description automatically generated">
            <a:extLst>
              <a:ext uri="{FF2B5EF4-FFF2-40B4-BE49-F238E27FC236}">
                <a16:creationId xmlns:a16="http://schemas.microsoft.com/office/drawing/2014/main" id="{D536AE7C-3A9D-4039-A012-9672F97B0F1F}"/>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6" name="TextBox 1">
            <a:extLst>
              <a:ext uri="{FF2B5EF4-FFF2-40B4-BE49-F238E27FC236}">
                <a16:creationId xmlns:a16="http://schemas.microsoft.com/office/drawing/2014/main" id="{F7E2C140-4738-4677-809C-F69C65346001}"/>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2478059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ED93A39A-A099-46AA-9419-2C1193BCF98D}"/>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E85D0EE4-1DD9-4197-9BF4-DD3547C2EB73}"/>
              </a:ext>
            </a:extLst>
          </p:cNvPr>
          <p:cNvPicPr>
            <a:picLocks noChangeAspect="1"/>
          </p:cNvPicPr>
          <p:nvPr/>
        </p:nvPicPr>
        <p:blipFill rotWithShape="1">
          <a:blip r:embed="rId3">
            <a:extLst>
              <a:ext uri="{28A0092B-C50C-407E-A947-70E740481C1C}">
                <a14:useLocalDpi xmlns:a14="http://schemas.microsoft.com/office/drawing/2010/main" val="0"/>
              </a:ext>
            </a:extLst>
          </a:blip>
          <a:srcRect t="10916" b="4644"/>
          <a:stretch/>
        </p:blipFill>
        <p:spPr>
          <a:xfrm>
            <a:off x="727488" y="1433941"/>
            <a:ext cx="10579420" cy="4005430"/>
          </a:xfrm>
          <a:prstGeom prst="rect">
            <a:avLst/>
          </a:prstGeom>
        </p:spPr>
      </p:pic>
      <p:sp>
        <p:nvSpPr>
          <p:cNvPr id="5" name="TextBox 4">
            <a:extLst>
              <a:ext uri="{FF2B5EF4-FFF2-40B4-BE49-F238E27FC236}">
                <a16:creationId xmlns:a16="http://schemas.microsoft.com/office/drawing/2014/main" id="{7F5D56BA-637D-4EEB-AB88-AFD82F1A6209}"/>
              </a:ext>
            </a:extLst>
          </p:cNvPr>
          <p:cNvSpPr txBox="1"/>
          <p:nvPr/>
        </p:nvSpPr>
        <p:spPr>
          <a:xfrm>
            <a:off x="0" y="94427"/>
            <a:ext cx="12192000" cy="1323439"/>
          </a:xfrm>
          <a:prstGeom prst="rect">
            <a:avLst/>
          </a:prstGeom>
          <a:noFill/>
        </p:spPr>
        <p:txBody>
          <a:bodyPr wrap="square" rtlCol="0">
            <a:spAutoFit/>
          </a:bodyPr>
          <a:lstStyle/>
          <a:p>
            <a:pPr algn="ctr"/>
            <a:r>
              <a:rPr lang="en-US" sz="4000" b="1" dirty="0">
                <a:latin typeface="Century Gothic" panose="020B0502020202020204" pitchFamily="34" charset="0"/>
              </a:rPr>
              <a:t>Role of the criminal justice system in a comprehensive approach to addiction</a:t>
            </a:r>
            <a:endParaRPr lang="en-US" sz="4000" dirty="0">
              <a:latin typeface="Century Gothic" panose="020B0502020202020204" pitchFamily="34" charset="0"/>
            </a:endParaRPr>
          </a:p>
        </p:txBody>
      </p:sp>
      <p:sp>
        <p:nvSpPr>
          <p:cNvPr id="6" name="TextBox 1">
            <a:extLst>
              <a:ext uri="{FF2B5EF4-FFF2-40B4-BE49-F238E27FC236}">
                <a16:creationId xmlns:a16="http://schemas.microsoft.com/office/drawing/2014/main" id="{622B4298-17AB-4B42-9A04-61D13F2EC348}"/>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687832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ACEC81B2-D330-490E-ABAE-B92EF006AD99}"/>
              </a:ext>
            </a:extLst>
          </p:cNvPr>
          <p:cNvPicPr>
            <a:picLocks noChangeAspect="1"/>
          </p:cNvPicPr>
          <p:nvPr/>
        </p:nvPicPr>
        <p:blipFill rotWithShape="1">
          <a:blip r:embed="rId2">
            <a:extLst>
              <a:ext uri="{28A0092B-C50C-407E-A947-70E740481C1C}">
                <a14:useLocalDpi xmlns:a14="http://schemas.microsoft.com/office/drawing/2010/main" val="0"/>
              </a:ext>
            </a:extLst>
          </a:blip>
          <a:srcRect t="8589" b="11410"/>
          <a:stretch/>
        </p:blipFill>
        <p:spPr>
          <a:xfrm>
            <a:off x="1497623" y="1193437"/>
            <a:ext cx="8986644" cy="5207363"/>
          </a:xfrm>
          <a:prstGeom prst="rect">
            <a:avLst/>
          </a:prstGeom>
        </p:spPr>
      </p:pic>
      <p:sp>
        <p:nvSpPr>
          <p:cNvPr id="6" name="TextBox 5">
            <a:extLst>
              <a:ext uri="{FF2B5EF4-FFF2-40B4-BE49-F238E27FC236}">
                <a16:creationId xmlns:a16="http://schemas.microsoft.com/office/drawing/2014/main" id="{B596EE3D-8417-4CE2-9DEF-49127984D5F3}"/>
              </a:ext>
            </a:extLst>
          </p:cNvPr>
          <p:cNvSpPr txBox="1"/>
          <p:nvPr/>
        </p:nvSpPr>
        <p:spPr>
          <a:xfrm>
            <a:off x="0" y="94427"/>
            <a:ext cx="12192000" cy="1015663"/>
          </a:xfrm>
          <a:prstGeom prst="rect">
            <a:avLst/>
          </a:prstGeom>
          <a:noFill/>
        </p:spPr>
        <p:txBody>
          <a:bodyPr wrap="square" rtlCol="0">
            <a:spAutoFit/>
          </a:bodyPr>
          <a:lstStyle/>
          <a:p>
            <a:pPr algn="ctr"/>
            <a:r>
              <a:rPr lang="en-US" sz="3600" b="1" dirty="0">
                <a:latin typeface="Century Gothic" panose="020B0502020202020204" pitchFamily="34" charset="0"/>
              </a:rPr>
              <a:t>Rate of drug crime and violent crime</a:t>
            </a:r>
            <a:br>
              <a:rPr lang="en-US" sz="3600" b="1" dirty="0">
                <a:latin typeface="Century Gothic" panose="020B0502020202020204" pitchFamily="34" charset="0"/>
              </a:rPr>
            </a:br>
            <a:r>
              <a:rPr lang="en-US" sz="2400" dirty="0">
                <a:latin typeface="Century Gothic" panose="020B0502020202020204" pitchFamily="34" charset="0"/>
              </a:rPr>
              <a:t>in Ohio, per 100,000 population, 2004-2018</a:t>
            </a:r>
            <a:endParaRPr lang="en-US" sz="3600" dirty="0">
              <a:latin typeface="Century Gothic" panose="020B0502020202020204" pitchFamily="34" charset="0"/>
            </a:endParaRPr>
          </a:p>
        </p:txBody>
      </p:sp>
      <p:sp>
        <p:nvSpPr>
          <p:cNvPr id="7" name="TextBox 6">
            <a:extLst>
              <a:ext uri="{FF2B5EF4-FFF2-40B4-BE49-F238E27FC236}">
                <a16:creationId xmlns:a16="http://schemas.microsoft.com/office/drawing/2014/main" id="{25CAE581-4FCA-41B2-BEC7-DF44FA001507}"/>
              </a:ext>
            </a:extLst>
          </p:cNvPr>
          <p:cNvSpPr txBox="1"/>
          <p:nvPr/>
        </p:nvSpPr>
        <p:spPr>
          <a:xfrm>
            <a:off x="10295793" y="4708029"/>
            <a:ext cx="1765229" cy="1692771"/>
          </a:xfrm>
          <a:prstGeom prst="rect">
            <a:avLst/>
          </a:prstGeom>
          <a:noFill/>
        </p:spPr>
        <p:txBody>
          <a:bodyPr wrap="square" rtlCol="0">
            <a:spAutoFit/>
          </a:bodyPr>
          <a:lstStyle/>
          <a:p>
            <a:r>
              <a:rPr lang="en-US" sz="800" b="1" dirty="0">
                <a:latin typeface="Century Gothic" panose="020B0502020202020204" pitchFamily="34" charset="0"/>
              </a:rPr>
              <a:t>Note: </a:t>
            </a:r>
            <a:r>
              <a:rPr lang="en-US" sz="800" dirty="0">
                <a:latin typeface="Century Gothic" panose="020B0502020202020204" pitchFamily="34" charset="0"/>
              </a:rPr>
              <a:t>Participation in OIBRS has increased from 383 law enforcement agencies (covering 64.7% of the population) in 2004 to 539 agencies (covering approximately 72.7% of the Ohio population) in 2014. Ohio Department of </a:t>
            </a:r>
            <a:r>
              <a:rPr lang="en-US" sz="800" dirty="0" err="1">
                <a:latin typeface="Century Gothic" panose="020B0502020202020204" pitchFamily="34" charset="0"/>
              </a:rPr>
              <a:t>Reabilitation</a:t>
            </a:r>
            <a:r>
              <a:rPr lang="en-US" sz="800" dirty="0">
                <a:latin typeface="Century Gothic" panose="020B0502020202020204" pitchFamily="34" charset="0"/>
              </a:rPr>
              <a:t> and Correction, 2016.</a:t>
            </a:r>
          </a:p>
          <a:p>
            <a:r>
              <a:rPr lang="en-US" sz="800" b="1" dirty="0">
                <a:latin typeface="Century Gothic" panose="020B0502020202020204" pitchFamily="34" charset="0"/>
              </a:rPr>
              <a:t>Source: </a:t>
            </a:r>
            <a:r>
              <a:rPr lang="en-US" sz="800" dirty="0">
                <a:latin typeface="Century Gothic" panose="020B0502020202020204" pitchFamily="34" charset="0"/>
              </a:rPr>
              <a:t>Ohio Department of Rehabilitation and Correction, 2019</a:t>
            </a:r>
          </a:p>
        </p:txBody>
      </p:sp>
      <p:pic>
        <p:nvPicPr>
          <p:cNvPr id="2" name="Picture 1" descr="A picture containing airplane&#10;&#10;Description automatically generated">
            <a:extLst>
              <a:ext uri="{FF2B5EF4-FFF2-40B4-BE49-F238E27FC236}">
                <a16:creationId xmlns:a16="http://schemas.microsoft.com/office/drawing/2014/main" id="{F42D8306-8DB1-4056-9402-5D596BDF2029}"/>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8" name="TextBox 1">
            <a:extLst>
              <a:ext uri="{FF2B5EF4-FFF2-40B4-BE49-F238E27FC236}">
                <a16:creationId xmlns:a16="http://schemas.microsoft.com/office/drawing/2014/main" id="{A5D1C0D4-20BC-444A-9C1F-8281D37E3569}"/>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2142211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98DC0207-5CE8-4190-B71B-929A74139942}"/>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517B0072-8FED-4D4A-B12C-1B5CAA7375F4}"/>
              </a:ext>
            </a:extLst>
          </p:cNvPr>
          <p:cNvPicPr>
            <a:picLocks noChangeAspect="1"/>
          </p:cNvPicPr>
          <p:nvPr/>
        </p:nvPicPr>
        <p:blipFill rotWithShape="1">
          <a:blip r:embed="rId4">
            <a:extLst>
              <a:ext uri="{28A0092B-C50C-407E-A947-70E740481C1C}">
                <a14:useLocalDpi xmlns:a14="http://schemas.microsoft.com/office/drawing/2010/main" val="0"/>
              </a:ext>
            </a:extLst>
          </a:blip>
          <a:srcRect l="13807" t="8718" r="16615" b="17394"/>
          <a:stretch/>
        </p:blipFill>
        <p:spPr>
          <a:xfrm>
            <a:off x="3981450" y="243155"/>
            <a:ext cx="8056240" cy="5348020"/>
          </a:xfrm>
          <a:prstGeom prst="rect">
            <a:avLst/>
          </a:prstGeom>
        </p:spPr>
      </p:pic>
      <p:sp>
        <p:nvSpPr>
          <p:cNvPr id="5" name="TextBox 4">
            <a:extLst>
              <a:ext uri="{FF2B5EF4-FFF2-40B4-BE49-F238E27FC236}">
                <a16:creationId xmlns:a16="http://schemas.microsoft.com/office/drawing/2014/main" id="{319FC33C-3F82-43BB-9D24-927C6C3CD79C}"/>
              </a:ext>
            </a:extLst>
          </p:cNvPr>
          <p:cNvSpPr txBox="1"/>
          <p:nvPr/>
        </p:nvSpPr>
        <p:spPr>
          <a:xfrm>
            <a:off x="-95250" y="116398"/>
            <a:ext cx="3771900" cy="2800767"/>
          </a:xfrm>
          <a:prstGeom prst="rect">
            <a:avLst/>
          </a:prstGeom>
          <a:noFill/>
        </p:spPr>
        <p:txBody>
          <a:bodyPr wrap="square" rtlCol="0">
            <a:spAutoFit/>
          </a:bodyPr>
          <a:lstStyle/>
          <a:p>
            <a:pPr algn="ctr"/>
            <a:r>
              <a:rPr lang="en-US" sz="3200" b="1" dirty="0">
                <a:latin typeface="Century Gothic" panose="020B0502020202020204" pitchFamily="34" charset="0"/>
              </a:rPr>
              <a:t>U.S. substance use disorder and illicit drug use in the past year</a:t>
            </a:r>
            <a:br>
              <a:rPr lang="en-US" sz="3600" b="1" dirty="0">
                <a:latin typeface="Century Gothic" panose="020B0502020202020204" pitchFamily="34" charset="0"/>
              </a:rPr>
            </a:br>
            <a:r>
              <a:rPr lang="en-US" sz="2400" dirty="0">
                <a:latin typeface="Century Gothic" panose="020B0502020202020204" pitchFamily="34" charset="0"/>
              </a:rPr>
              <a:t>age 18 and older, by race, 2017</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80FC5724-1E3F-40FA-AE27-3457E7B77C6E}"/>
              </a:ext>
            </a:extLst>
          </p:cNvPr>
          <p:cNvSpPr txBox="1"/>
          <p:nvPr/>
        </p:nvSpPr>
        <p:spPr>
          <a:xfrm>
            <a:off x="4114800" y="5676930"/>
            <a:ext cx="7798777" cy="461665"/>
          </a:xfrm>
          <a:prstGeom prst="rect">
            <a:avLst/>
          </a:prstGeom>
          <a:noFill/>
        </p:spPr>
        <p:txBody>
          <a:bodyPr wrap="square" rtlCol="0">
            <a:spAutoFit/>
          </a:bodyPr>
          <a:lstStyle/>
          <a:p>
            <a:r>
              <a:rPr lang="en-US" sz="800" b="1" dirty="0">
                <a:latin typeface="Century Gothic" panose="020B0502020202020204" pitchFamily="34" charset="0"/>
              </a:rPr>
              <a:t>Note: </a:t>
            </a:r>
            <a:r>
              <a:rPr lang="en-US" sz="800" dirty="0">
                <a:latin typeface="Century Gothic" panose="020B0502020202020204" pitchFamily="34" charset="0"/>
              </a:rPr>
              <a:t>Illicit drug use includes use of marijuana, cocaine (including crack), heroin, hallucinogens, inhalants and methamphetamine, as well as the misuse of prescription pain relievers, tranquilizers, stimulants and sedatives</a:t>
            </a:r>
          </a:p>
          <a:p>
            <a:r>
              <a:rPr lang="en-US" sz="800" b="1" dirty="0">
                <a:latin typeface="Century Gothic" panose="020B0502020202020204" pitchFamily="34" charset="0"/>
              </a:rPr>
              <a:t>Source: </a:t>
            </a:r>
            <a:r>
              <a:rPr lang="en-US" sz="800" dirty="0">
                <a:latin typeface="Century Gothic" panose="020B0502020202020204" pitchFamily="34" charset="0"/>
              </a:rPr>
              <a:t>National Survey on Drug Use and Health, 2017</a:t>
            </a:r>
          </a:p>
        </p:txBody>
      </p:sp>
      <p:sp>
        <p:nvSpPr>
          <p:cNvPr id="7" name="TextBox 1">
            <a:extLst>
              <a:ext uri="{FF2B5EF4-FFF2-40B4-BE49-F238E27FC236}">
                <a16:creationId xmlns:a16="http://schemas.microsoft.com/office/drawing/2014/main" id="{F5862457-8AC4-4789-8710-E9E81BCD64D9}"/>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63519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BEBE5C78-5CEE-4115-8966-BC8D2F34DA55}"/>
              </a:ext>
            </a:extLst>
          </p:cNvPr>
          <p:cNvPicPr>
            <a:picLocks noChangeAspect="1"/>
          </p:cNvPicPr>
          <p:nvPr/>
        </p:nvPicPr>
        <p:blipFill rotWithShape="1">
          <a:blip r:embed="rId2">
            <a:extLst>
              <a:ext uri="{28A0092B-C50C-407E-A947-70E740481C1C}">
                <a14:useLocalDpi xmlns:a14="http://schemas.microsoft.com/office/drawing/2010/main" val="0"/>
              </a:ext>
            </a:extLst>
          </a:blip>
          <a:srcRect t="5898" b="16538"/>
          <a:stretch/>
        </p:blipFill>
        <p:spPr>
          <a:xfrm>
            <a:off x="1912638" y="1037492"/>
            <a:ext cx="9438414" cy="5102571"/>
          </a:xfrm>
          <a:prstGeom prst="rect">
            <a:avLst/>
          </a:prstGeom>
        </p:spPr>
      </p:pic>
      <p:sp>
        <p:nvSpPr>
          <p:cNvPr id="5" name="TextBox 4">
            <a:extLst>
              <a:ext uri="{FF2B5EF4-FFF2-40B4-BE49-F238E27FC236}">
                <a16:creationId xmlns:a16="http://schemas.microsoft.com/office/drawing/2014/main" id="{87CF5DA6-083A-47BF-9216-C5F63A3AF587}"/>
              </a:ext>
            </a:extLst>
          </p:cNvPr>
          <p:cNvSpPr txBox="1"/>
          <p:nvPr/>
        </p:nvSpPr>
        <p:spPr>
          <a:xfrm>
            <a:off x="0" y="94427"/>
            <a:ext cx="12192000" cy="1015663"/>
          </a:xfrm>
          <a:prstGeom prst="rect">
            <a:avLst/>
          </a:prstGeom>
          <a:noFill/>
        </p:spPr>
        <p:txBody>
          <a:bodyPr wrap="square" rtlCol="0">
            <a:spAutoFit/>
          </a:bodyPr>
          <a:lstStyle/>
          <a:p>
            <a:pPr algn="ctr"/>
            <a:r>
              <a:rPr lang="en-US" sz="3600" b="1" dirty="0">
                <a:latin typeface="Century Gothic" panose="020B0502020202020204" pitchFamily="34" charset="0"/>
              </a:rPr>
              <a:t>Ohio’s incident rate</a:t>
            </a:r>
            <a:br>
              <a:rPr lang="en-US" sz="3600" b="1" dirty="0">
                <a:latin typeface="Century Gothic" panose="020B0502020202020204" pitchFamily="34" charset="0"/>
              </a:rPr>
            </a:br>
            <a:r>
              <a:rPr lang="en-US" sz="2400" dirty="0">
                <a:latin typeface="Century Gothic" panose="020B0502020202020204" pitchFamily="34" charset="0"/>
              </a:rPr>
              <a:t>per 100,000 population, by drug type, 2004-2018</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4F774E6C-CE9F-41DD-A315-F768962E7F55}"/>
              </a:ext>
            </a:extLst>
          </p:cNvPr>
          <p:cNvSpPr txBox="1"/>
          <p:nvPr/>
        </p:nvSpPr>
        <p:spPr>
          <a:xfrm>
            <a:off x="2136841" y="6153180"/>
            <a:ext cx="9148085" cy="461665"/>
          </a:xfrm>
          <a:prstGeom prst="rect">
            <a:avLst/>
          </a:prstGeom>
          <a:noFill/>
        </p:spPr>
        <p:txBody>
          <a:bodyPr wrap="square" rtlCol="0">
            <a:spAutoFit/>
          </a:bodyPr>
          <a:lstStyle/>
          <a:p>
            <a:r>
              <a:rPr lang="en-US" sz="800" b="1" dirty="0">
                <a:latin typeface="Century Gothic" panose="020B0502020202020204" pitchFamily="34" charset="0"/>
              </a:rPr>
              <a:t>Note: </a:t>
            </a:r>
            <a:r>
              <a:rPr lang="en-US" sz="800" dirty="0">
                <a:latin typeface="Century Gothic" panose="020B0502020202020204" pitchFamily="34" charset="0"/>
              </a:rPr>
              <a:t>Drug categories are based on OIBRS classification codes. “Opiates” includes heroin and other illicit opioids. “Stimulants” includes methamphetamine and other stimulant drugs (except cocaine) “Other” includes depressants, hallucinogens, prescription drugs and harmful intoxicants.</a:t>
            </a:r>
          </a:p>
          <a:p>
            <a:r>
              <a:rPr lang="en-US" sz="800" b="1" dirty="0">
                <a:latin typeface="Century Gothic" panose="020B0502020202020204" pitchFamily="34" charset="0"/>
              </a:rPr>
              <a:t>Source: </a:t>
            </a:r>
            <a:r>
              <a:rPr lang="en-US" sz="800" dirty="0">
                <a:latin typeface="Century Gothic" panose="020B0502020202020204" pitchFamily="34" charset="0"/>
              </a:rPr>
              <a:t>Ohio Department of Rehabilitation and Correction, 2019</a:t>
            </a:r>
          </a:p>
        </p:txBody>
      </p:sp>
      <p:pic>
        <p:nvPicPr>
          <p:cNvPr id="2" name="Picture 1" descr="A picture containing airplane&#10;&#10;Description automatically generated">
            <a:extLst>
              <a:ext uri="{FF2B5EF4-FFF2-40B4-BE49-F238E27FC236}">
                <a16:creationId xmlns:a16="http://schemas.microsoft.com/office/drawing/2014/main" id="{BC0BB9CF-15F8-467D-92C7-3F1B0956A793}"/>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7" name="TextBox 1">
            <a:extLst>
              <a:ext uri="{FF2B5EF4-FFF2-40B4-BE49-F238E27FC236}">
                <a16:creationId xmlns:a16="http://schemas.microsoft.com/office/drawing/2014/main" id="{BC30EEE4-6BCD-4EB8-ABD4-C171EA84EE55}"/>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219288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4BF57F9C-8ADD-4859-991B-04DA191D2897}"/>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3E272B5-ED32-4C2A-BF75-93AF77C53423}"/>
              </a:ext>
            </a:extLst>
          </p:cNvPr>
          <p:cNvPicPr>
            <a:picLocks noChangeAspect="1"/>
          </p:cNvPicPr>
          <p:nvPr/>
        </p:nvPicPr>
        <p:blipFill rotWithShape="1">
          <a:blip r:embed="rId3">
            <a:extLst>
              <a:ext uri="{28A0092B-C50C-407E-A947-70E740481C1C}">
                <a14:useLocalDpi xmlns:a14="http://schemas.microsoft.com/office/drawing/2010/main" val="0"/>
              </a:ext>
            </a:extLst>
          </a:blip>
          <a:srcRect t="10897" b="11795"/>
          <a:stretch/>
        </p:blipFill>
        <p:spPr>
          <a:xfrm>
            <a:off x="3952268" y="201535"/>
            <a:ext cx="5640139" cy="6210317"/>
          </a:xfrm>
          <a:prstGeom prst="rect">
            <a:avLst/>
          </a:prstGeom>
        </p:spPr>
      </p:pic>
      <p:sp>
        <p:nvSpPr>
          <p:cNvPr id="5" name="TextBox 4">
            <a:extLst>
              <a:ext uri="{FF2B5EF4-FFF2-40B4-BE49-F238E27FC236}">
                <a16:creationId xmlns:a16="http://schemas.microsoft.com/office/drawing/2014/main" id="{109DC904-31C4-4919-B7CD-ED5C958321B0}"/>
              </a:ext>
            </a:extLst>
          </p:cNvPr>
          <p:cNvSpPr txBox="1"/>
          <p:nvPr/>
        </p:nvSpPr>
        <p:spPr>
          <a:xfrm>
            <a:off x="278423" y="375781"/>
            <a:ext cx="6034454" cy="1015663"/>
          </a:xfrm>
          <a:prstGeom prst="rect">
            <a:avLst/>
          </a:prstGeom>
          <a:noFill/>
        </p:spPr>
        <p:txBody>
          <a:bodyPr wrap="square" rtlCol="0">
            <a:spAutoFit/>
          </a:bodyPr>
          <a:lstStyle/>
          <a:p>
            <a:pPr algn="ctr"/>
            <a:r>
              <a:rPr lang="en-US" sz="3600" b="1" dirty="0">
                <a:latin typeface="Century Gothic" panose="020B0502020202020204" pitchFamily="34" charset="0"/>
              </a:rPr>
              <a:t>Ohio’s incarceration rate</a:t>
            </a:r>
            <a:br>
              <a:rPr lang="en-US" sz="3600" b="1" dirty="0">
                <a:latin typeface="Century Gothic" panose="020B0502020202020204" pitchFamily="34" charset="0"/>
              </a:rPr>
            </a:br>
            <a:r>
              <a:rPr lang="en-US" sz="2400" dirty="0">
                <a:latin typeface="Century Gothic" panose="020B0502020202020204" pitchFamily="34" charset="0"/>
              </a:rPr>
              <a:t>per 100,000 population, by race, 2017</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7DF4DF14-DDB2-4FDF-B58A-3153C6BE009B}"/>
              </a:ext>
            </a:extLst>
          </p:cNvPr>
          <p:cNvSpPr txBox="1"/>
          <p:nvPr/>
        </p:nvSpPr>
        <p:spPr>
          <a:xfrm>
            <a:off x="10260623" y="5352273"/>
            <a:ext cx="1472710" cy="954107"/>
          </a:xfrm>
          <a:prstGeom prst="rect">
            <a:avLst/>
          </a:prstGeom>
          <a:noFill/>
        </p:spPr>
        <p:txBody>
          <a:bodyPr wrap="square" rtlCol="0">
            <a:spAutoFit/>
          </a:bodyPr>
          <a:lstStyle/>
          <a:p>
            <a:r>
              <a:rPr lang="en-US" sz="800" dirty="0">
                <a:latin typeface="Century Gothic" panose="020B0502020202020204" pitchFamily="34" charset="0"/>
              </a:rPr>
              <a:t>*Number of people incarcerated</a:t>
            </a:r>
          </a:p>
          <a:p>
            <a:r>
              <a:rPr lang="en-US" sz="800" b="1" dirty="0">
                <a:latin typeface="Century Gothic" panose="020B0502020202020204" pitchFamily="34" charset="0"/>
              </a:rPr>
              <a:t>Source: </a:t>
            </a:r>
            <a:r>
              <a:rPr lang="en-US" sz="800" dirty="0">
                <a:latin typeface="Century Gothic" panose="020B0502020202020204" pitchFamily="34" charset="0"/>
              </a:rPr>
              <a:t>HPIO analysis of data from the Bureau of Justice Statistics and the U.S. Census Bureau, Population Division</a:t>
            </a:r>
          </a:p>
        </p:txBody>
      </p:sp>
      <p:sp>
        <p:nvSpPr>
          <p:cNvPr id="7" name="TextBox 1">
            <a:extLst>
              <a:ext uri="{FF2B5EF4-FFF2-40B4-BE49-F238E27FC236}">
                <a16:creationId xmlns:a16="http://schemas.microsoft.com/office/drawing/2014/main" id="{0B9DD728-2081-4994-B2D7-43C904B5609E}"/>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755365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82C03B2F-5E01-4582-B066-CE1D5D1E4218}"/>
              </a:ext>
            </a:extLst>
          </p:cNvPr>
          <p:cNvPicPr>
            <a:picLocks noChangeAspect="1"/>
          </p:cNvPicPr>
          <p:nvPr/>
        </p:nvPicPr>
        <p:blipFill rotWithShape="1">
          <a:blip r:embed="rId2">
            <a:extLst>
              <a:ext uri="{28A0092B-C50C-407E-A947-70E740481C1C}">
                <a14:useLocalDpi xmlns:a14="http://schemas.microsoft.com/office/drawing/2010/main" val="0"/>
              </a:ext>
            </a:extLst>
          </a:blip>
          <a:srcRect t="9726" b="10639"/>
          <a:stretch/>
        </p:blipFill>
        <p:spPr>
          <a:xfrm>
            <a:off x="1677267" y="1109459"/>
            <a:ext cx="9348287" cy="5043721"/>
          </a:xfrm>
          <a:prstGeom prst="rect">
            <a:avLst/>
          </a:prstGeom>
        </p:spPr>
      </p:pic>
      <p:sp>
        <p:nvSpPr>
          <p:cNvPr id="5" name="TextBox 4">
            <a:extLst>
              <a:ext uri="{FF2B5EF4-FFF2-40B4-BE49-F238E27FC236}">
                <a16:creationId xmlns:a16="http://schemas.microsoft.com/office/drawing/2014/main" id="{E408AAB6-C949-48CC-A5C3-6DBF0682440D}"/>
              </a:ext>
            </a:extLst>
          </p:cNvPr>
          <p:cNvSpPr txBox="1"/>
          <p:nvPr/>
        </p:nvSpPr>
        <p:spPr>
          <a:xfrm>
            <a:off x="0" y="94427"/>
            <a:ext cx="12192000" cy="1015663"/>
          </a:xfrm>
          <a:prstGeom prst="rect">
            <a:avLst/>
          </a:prstGeom>
          <a:noFill/>
        </p:spPr>
        <p:txBody>
          <a:bodyPr wrap="square" rtlCol="0">
            <a:spAutoFit/>
          </a:bodyPr>
          <a:lstStyle/>
          <a:p>
            <a:pPr algn="ctr"/>
            <a:r>
              <a:rPr lang="en-US" sz="3600" b="1" dirty="0">
                <a:latin typeface="Century Gothic" panose="020B0502020202020204" pitchFamily="34" charset="0"/>
              </a:rPr>
              <a:t>Ohio drug crime arrest rate</a:t>
            </a:r>
            <a:br>
              <a:rPr lang="en-US" sz="3600" b="1" dirty="0">
                <a:latin typeface="Century Gothic" panose="020B0502020202020204" pitchFamily="34" charset="0"/>
              </a:rPr>
            </a:br>
            <a:r>
              <a:rPr lang="en-US" sz="2400" dirty="0">
                <a:latin typeface="Century Gothic" panose="020B0502020202020204" pitchFamily="34" charset="0"/>
              </a:rPr>
              <a:t>per 100,000 population, by race, 2008-2018</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8E09A1E9-7BB9-4646-A22E-D1B168F78E12}"/>
              </a:ext>
            </a:extLst>
          </p:cNvPr>
          <p:cNvSpPr txBox="1"/>
          <p:nvPr/>
        </p:nvSpPr>
        <p:spPr>
          <a:xfrm>
            <a:off x="1912638" y="6286527"/>
            <a:ext cx="9148085" cy="215444"/>
          </a:xfrm>
          <a:prstGeom prst="rect">
            <a:avLst/>
          </a:prstGeom>
          <a:noFill/>
        </p:spPr>
        <p:txBody>
          <a:bodyPr wrap="square" rtlCol="0">
            <a:spAutoFit/>
          </a:bodyPr>
          <a:lstStyle/>
          <a:p>
            <a:r>
              <a:rPr lang="en-US" sz="800" b="1" dirty="0">
                <a:latin typeface="Century Gothic" panose="020B0502020202020204" pitchFamily="34" charset="0"/>
              </a:rPr>
              <a:t>Source: </a:t>
            </a:r>
            <a:r>
              <a:rPr lang="en-US" sz="800" dirty="0">
                <a:latin typeface="Century Gothic" panose="020B0502020202020204" pitchFamily="34" charset="0"/>
              </a:rPr>
              <a:t>Ohio Department of Rehabilitation and Correction, 2019</a:t>
            </a:r>
          </a:p>
        </p:txBody>
      </p:sp>
      <p:pic>
        <p:nvPicPr>
          <p:cNvPr id="2" name="Picture 1" descr="A picture containing airplane&#10;&#10;Description automatically generated">
            <a:extLst>
              <a:ext uri="{FF2B5EF4-FFF2-40B4-BE49-F238E27FC236}">
                <a16:creationId xmlns:a16="http://schemas.microsoft.com/office/drawing/2014/main" id="{15DBB085-1DA1-4D68-9BC3-0B2EC3EA17ED}"/>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8" name="TextBox 1">
            <a:extLst>
              <a:ext uri="{FF2B5EF4-FFF2-40B4-BE49-F238E27FC236}">
                <a16:creationId xmlns:a16="http://schemas.microsoft.com/office/drawing/2014/main" id="{E981AD8D-6777-4EF5-AD87-4021E8EF3703}"/>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1359763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63022835-91AA-4482-BD6F-B6B73F0CF580}"/>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close up of a logo&#10;&#10;Description automatically generated">
            <a:extLst>
              <a:ext uri="{FF2B5EF4-FFF2-40B4-BE49-F238E27FC236}">
                <a16:creationId xmlns:a16="http://schemas.microsoft.com/office/drawing/2014/main" id="{D1B0655A-D80A-4053-96EE-7C3572D3D717}"/>
              </a:ext>
            </a:extLst>
          </p:cNvPr>
          <p:cNvPicPr>
            <a:picLocks noChangeAspect="1"/>
          </p:cNvPicPr>
          <p:nvPr/>
        </p:nvPicPr>
        <p:blipFill rotWithShape="1">
          <a:blip r:embed="rId3">
            <a:extLst>
              <a:ext uri="{28A0092B-C50C-407E-A947-70E740481C1C}">
                <a14:useLocalDpi xmlns:a14="http://schemas.microsoft.com/office/drawing/2010/main" val="0"/>
              </a:ext>
            </a:extLst>
          </a:blip>
          <a:srcRect t="20139" b="19861"/>
          <a:stretch/>
        </p:blipFill>
        <p:spPr>
          <a:xfrm>
            <a:off x="1684020" y="1438274"/>
            <a:ext cx="8823960" cy="4114801"/>
          </a:xfrm>
          <a:prstGeom prst="rect">
            <a:avLst/>
          </a:prstGeom>
        </p:spPr>
      </p:pic>
      <p:sp>
        <p:nvSpPr>
          <p:cNvPr id="5" name="TextBox 4">
            <a:extLst>
              <a:ext uri="{FF2B5EF4-FFF2-40B4-BE49-F238E27FC236}">
                <a16:creationId xmlns:a16="http://schemas.microsoft.com/office/drawing/2014/main" id="{BB23421C-D05F-43DF-9A3B-CF0961134B70}"/>
              </a:ext>
            </a:extLst>
          </p:cNvPr>
          <p:cNvSpPr txBox="1"/>
          <p:nvPr/>
        </p:nvSpPr>
        <p:spPr>
          <a:xfrm>
            <a:off x="0" y="94427"/>
            <a:ext cx="12192000" cy="954107"/>
          </a:xfrm>
          <a:prstGeom prst="rect">
            <a:avLst/>
          </a:prstGeom>
          <a:noFill/>
        </p:spPr>
        <p:txBody>
          <a:bodyPr wrap="square" rtlCol="0">
            <a:spAutoFit/>
          </a:bodyPr>
          <a:lstStyle/>
          <a:p>
            <a:pPr algn="ctr"/>
            <a:r>
              <a:rPr lang="en-US" sz="3200" b="1" dirty="0">
                <a:latin typeface="Century Gothic" panose="020B0502020202020204" pitchFamily="34" charset="0"/>
              </a:rPr>
              <a:t>Drug and alcohol use among incarcerated people in Ohio</a:t>
            </a:r>
            <a:br>
              <a:rPr lang="en-US" sz="3600" b="1" dirty="0">
                <a:latin typeface="Century Gothic" panose="020B0502020202020204" pitchFamily="34" charset="0"/>
              </a:rPr>
            </a:br>
            <a:r>
              <a:rPr lang="en-US" sz="2400" dirty="0">
                <a:latin typeface="Century Gothic" panose="020B0502020202020204" pitchFamily="34" charset="0"/>
              </a:rPr>
              <a:t>2015</a:t>
            </a:r>
            <a:endParaRPr lang="en-US" sz="3600" dirty="0">
              <a:latin typeface="Century Gothic" panose="020B0502020202020204" pitchFamily="34" charset="0"/>
            </a:endParaRPr>
          </a:p>
        </p:txBody>
      </p:sp>
      <p:sp>
        <p:nvSpPr>
          <p:cNvPr id="7" name="TextBox 6">
            <a:extLst>
              <a:ext uri="{FF2B5EF4-FFF2-40B4-BE49-F238E27FC236}">
                <a16:creationId xmlns:a16="http://schemas.microsoft.com/office/drawing/2014/main" id="{0BAD7300-4358-4EC0-8D06-8898C222D733}"/>
              </a:ext>
            </a:extLst>
          </p:cNvPr>
          <p:cNvSpPr txBox="1"/>
          <p:nvPr/>
        </p:nvSpPr>
        <p:spPr>
          <a:xfrm>
            <a:off x="2169813" y="5727371"/>
            <a:ext cx="9148085" cy="215444"/>
          </a:xfrm>
          <a:prstGeom prst="rect">
            <a:avLst/>
          </a:prstGeom>
          <a:noFill/>
        </p:spPr>
        <p:txBody>
          <a:bodyPr wrap="square" rtlCol="0">
            <a:spAutoFit/>
          </a:bodyPr>
          <a:lstStyle/>
          <a:p>
            <a:r>
              <a:rPr lang="en-US" sz="800" b="1" dirty="0">
                <a:latin typeface="Century Gothic" panose="020B0502020202020204" pitchFamily="34" charset="0"/>
              </a:rPr>
              <a:t>Source: </a:t>
            </a:r>
            <a:r>
              <a:rPr lang="en-US" sz="800" dirty="0">
                <a:latin typeface="Century Gothic" panose="020B0502020202020204" pitchFamily="34" charset="0"/>
              </a:rPr>
              <a:t>2015 Intake Study, Ohio Department of Rehabilitation and Correction, 2016</a:t>
            </a:r>
          </a:p>
        </p:txBody>
      </p:sp>
      <p:sp>
        <p:nvSpPr>
          <p:cNvPr id="8" name="TextBox 1">
            <a:extLst>
              <a:ext uri="{FF2B5EF4-FFF2-40B4-BE49-F238E27FC236}">
                <a16:creationId xmlns:a16="http://schemas.microsoft.com/office/drawing/2014/main" id="{88F32E11-95A1-4239-970C-6FF766FF5557}"/>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1252571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8DACFFA1-0B65-4E18-B99A-3E34D9CB551E}"/>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89D787F-41DF-4DFC-9C03-BBFF6683C648}"/>
              </a:ext>
            </a:extLst>
          </p:cNvPr>
          <p:cNvPicPr>
            <a:picLocks noChangeAspect="1"/>
          </p:cNvPicPr>
          <p:nvPr/>
        </p:nvPicPr>
        <p:blipFill rotWithShape="1">
          <a:blip r:embed="rId3">
            <a:extLst>
              <a:ext uri="{28A0092B-C50C-407E-A947-70E740481C1C}">
                <a14:useLocalDpi xmlns:a14="http://schemas.microsoft.com/office/drawing/2010/main" val="0"/>
              </a:ext>
            </a:extLst>
          </a:blip>
          <a:srcRect t="19861" b="14722"/>
          <a:stretch/>
        </p:blipFill>
        <p:spPr>
          <a:xfrm>
            <a:off x="6032020" y="485774"/>
            <a:ext cx="5711900" cy="5953125"/>
          </a:xfrm>
          <a:prstGeom prst="rect">
            <a:avLst/>
          </a:prstGeom>
        </p:spPr>
      </p:pic>
      <p:sp>
        <p:nvSpPr>
          <p:cNvPr id="5" name="TextBox 4">
            <a:extLst>
              <a:ext uri="{FF2B5EF4-FFF2-40B4-BE49-F238E27FC236}">
                <a16:creationId xmlns:a16="http://schemas.microsoft.com/office/drawing/2014/main" id="{32D262DD-AB01-44BF-81D9-AB5098D1B520}"/>
              </a:ext>
            </a:extLst>
          </p:cNvPr>
          <p:cNvSpPr txBox="1"/>
          <p:nvPr/>
        </p:nvSpPr>
        <p:spPr>
          <a:xfrm>
            <a:off x="123825" y="204425"/>
            <a:ext cx="5591175" cy="2431435"/>
          </a:xfrm>
          <a:prstGeom prst="rect">
            <a:avLst/>
          </a:prstGeom>
          <a:noFill/>
        </p:spPr>
        <p:txBody>
          <a:bodyPr wrap="square" rtlCol="0">
            <a:spAutoFit/>
          </a:bodyPr>
          <a:lstStyle/>
          <a:p>
            <a:pPr algn="ctr"/>
            <a:r>
              <a:rPr lang="en-US" sz="3200" b="1" dirty="0">
                <a:latin typeface="Century Gothic" panose="020B0502020202020204" pitchFamily="34" charset="0"/>
              </a:rPr>
              <a:t>Number of addiction-related changes in law enforcement and criminal justice sectors in Ohio</a:t>
            </a:r>
            <a:br>
              <a:rPr lang="en-US" sz="3600" b="1" dirty="0">
                <a:latin typeface="Century Gothic" panose="020B0502020202020204" pitchFamily="34" charset="0"/>
              </a:rPr>
            </a:br>
            <a:r>
              <a:rPr lang="en-US" sz="2400" dirty="0">
                <a:latin typeface="Century Gothic" panose="020B0502020202020204" pitchFamily="34" charset="0"/>
              </a:rPr>
              <a:t>by type of policy change, 2013-2018</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3766D41F-5A08-4BFB-96BE-460FE9F3042F}"/>
              </a:ext>
            </a:extLst>
          </p:cNvPr>
          <p:cNvSpPr txBox="1"/>
          <p:nvPr/>
        </p:nvSpPr>
        <p:spPr>
          <a:xfrm>
            <a:off x="8372475" y="6033672"/>
            <a:ext cx="3440815" cy="338554"/>
          </a:xfrm>
          <a:prstGeom prst="rect">
            <a:avLst/>
          </a:prstGeom>
          <a:noFill/>
        </p:spPr>
        <p:txBody>
          <a:bodyPr wrap="square" rtlCol="0">
            <a:spAutoFit/>
          </a:bodyPr>
          <a:lstStyle/>
          <a:p>
            <a:r>
              <a:rPr lang="en-US" sz="800" b="1" dirty="0">
                <a:latin typeface="Century Gothic" panose="020B0502020202020204" pitchFamily="34" charset="0"/>
              </a:rPr>
              <a:t>Source: </a:t>
            </a:r>
            <a:r>
              <a:rPr lang="en-US" sz="800" dirty="0">
                <a:latin typeface="Century Gothic" panose="020B0502020202020204" pitchFamily="34" charset="0"/>
              </a:rPr>
              <a:t>HPIO review of Ohio legislation, regulations, Governor’s Cabinet Opiate Action Team timeline and other policy summaries</a:t>
            </a:r>
          </a:p>
        </p:txBody>
      </p:sp>
      <p:sp>
        <p:nvSpPr>
          <p:cNvPr id="7" name="TextBox 1">
            <a:extLst>
              <a:ext uri="{FF2B5EF4-FFF2-40B4-BE49-F238E27FC236}">
                <a16:creationId xmlns:a16="http://schemas.microsoft.com/office/drawing/2014/main" id="{DEFDA052-E281-473A-8B34-9CC50CACB2CC}"/>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242473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8DACFFA1-0B65-4E18-B99A-3E34D9CB551E}"/>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997C9CA2-D9A3-4440-8480-141830B3B2CB}"/>
              </a:ext>
            </a:extLst>
          </p:cNvPr>
          <p:cNvPicPr>
            <a:picLocks noChangeAspect="1"/>
          </p:cNvPicPr>
          <p:nvPr/>
        </p:nvPicPr>
        <p:blipFill rotWithShape="1">
          <a:blip r:embed="rId3">
            <a:extLst>
              <a:ext uri="{28A0092B-C50C-407E-A947-70E740481C1C}">
                <a14:useLocalDpi xmlns:a14="http://schemas.microsoft.com/office/drawing/2010/main" val="0"/>
              </a:ext>
            </a:extLst>
          </a:blip>
          <a:srcRect t="6944" b="7778"/>
          <a:stretch/>
        </p:blipFill>
        <p:spPr>
          <a:xfrm>
            <a:off x="3133208" y="94427"/>
            <a:ext cx="8942428" cy="6154689"/>
          </a:xfrm>
          <a:prstGeom prst="rect">
            <a:avLst/>
          </a:prstGeom>
        </p:spPr>
      </p:pic>
      <p:sp>
        <p:nvSpPr>
          <p:cNvPr id="5" name="TextBox 4">
            <a:extLst>
              <a:ext uri="{FF2B5EF4-FFF2-40B4-BE49-F238E27FC236}">
                <a16:creationId xmlns:a16="http://schemas.microsoft.com/office/drawing/2014/main" id="{8B45DC8C-5151-4F5F-8B8A-2615C59A751E}"/>
              </a:ext>
            </a:extLst>
          </p:cNvPr>
          <p:cNvSpPr txBox="1"/>
          <p:nvPr/>
        </p:nvSpPr>
        <p:spPr>
          <a:xfrm>
            <a:off x="0" y="94427"/>
            <a:ext cx="4067175" cy="2431435"/>
          </a:xfrm>
          <a:prstGeom prst="rect">
            <a:avLst/>
          </a:prstGeom>
          <a:noFill/>
        </p:spPr>
        <p:txBody>
          <a:bodyPr wrap="square" rtlCol="0">
            <a:spAutoFit/>
          </a:bodyPr>
          <a:lstStyle/>
          <a:p>
            <a:pPr algn="ctr"/>
            <a:r>
              <a:rPr lang="en-US" sz="3200" b="1" dirty="0">
                <a:latin typeface="Century Gothic" panose="020B0502020202020204" pitchFamily="34" charset="0"/>
              </a:rPr>
              <a:t>Number of addiction-related policy changes </a:t>
            </a:r>
            <a:br>
              <a:rPr lang="en-US" sz="3200" b="1" dirty="0">
                <a:latin typeface="Century Gothic" panose="020B0502020202020204" pitchFamily="34" charset="0"/>
              </a:rPr>
            </a:br>
            <a:r>
              <a:rPr lang="en-US" sz="3200" b="1" dirty="0">
                <a:latin typeface="Century Gothic" panose="020B0502020202020204" pitchFamily="34" charset="0"/>
              </a:rPr>
              <a:t>in Ohio</a:t>
            </a:r>
            <a:br>
              <a:rPr lang="en-US" sz="3600" b="1" dirty="0">
                <a:latin typeface="Century Gothic" panose="020B0502020202020204" pitchFamily="34" charset="0"/>
              </a:rPr>
            </a:br>
            <a:r>
              <a:rPr lang="en-US" sz="2400" dirty="0">
                <a:latin typeface="Century Gothic" panose="020B0502020202020204" pitchFamily="34" charset="0"/>
              </a:rPr>
              <a:t>by topic, 2015-2018</a:t>
            </a:r>
            <a:endParaRPr lang="en-US" sz="3600" dirty="0">
              <a:latin typeface="Century Gothic" panose="020B0502020202020204" pitchFamily="34" charset="0"/>
            </a:endParaRPr>
          </a:p>
        </p:txBody>
      </p:sp>
      <p:sp>
        <p:nvSpPr>
          <p:cNvPr id="7" name="TextBox 6">
            <a:extLst>
              <a:ext uri="{FF2B5EF4-FFF2-40B4-BE49-F238E27FC236}">
                <a16:creationId xmlns:a16="http://schemas.microsoft.com/office/drawing/2014/main" id="{041D8FDA-4D48-4405-98EF-1F8BFE7EE5B9}"/>
              </a:ext>
            </a:extLst>
          </p:cNvPr>
          <p:cNvSpPr txBox="1"/>
          <p:nvPr/>
        </p:nvSpPr>
        <p:spPr>
          <a:xfrm>
            <a:off x="3781425" y="6249115"/>
            <a:ext cx="9460615" cy="215444"/>
          </a:xfrm>
          <a:prstGeom prst="rect">
            <a:avLst/>
          </a:prstGeom>
          <a:noFill/>
        </p:spPr>
        <p:txBody>
          <a:bodyPr wrap="square" rtlCol="0">
            <a:spAutoFit/>
          </a:bodyPr>
          <a:lstStyle/>
          <a:p>
            <a:r>
              <a:rPr lang="en-US" sz="800" b="1" dirty="0">
                <a:latin typeface="Century Gothic" panose="020B0502020202020204" pitchFamily="34" charset="0"/>
              </a:rPr>
              <a:t>Source: </a:t>
            </a:r>
            <a:r>
              <a:rPr lang="en-US" sz="800" dirty="0">
                <a:latin typeface="Century Gothic" panose="020B0502020202020204" pitchFamily="34" charset="0"/>
              </a:rPr>
              <a:t>HPIO review of Ohio legislation, regulations, Governor’s Cabinet Opiate Action Team timeline and other policy summaries</a:t>
            </a:r>
          </a:p>
        </p:txBody>
      </p:sp>
      <p:sp>
        <p:nvSpPr>
          <p:cNvPr id="8" name="TextBox 1">
            <a:extLst>
              <a:ext uri="{FF2B5EF4-FFF2-40B4-BE49-F238E27FC236}">
                <a16:creationId xmlns:a16="http://schemas.microsoft.com/office/drawing/2014/main" id="{119ECC6A-0C3B-4A15-92A9-6235FA0D8F14}"/>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3166103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BFEAE81-0ADB-4968-8816-3EEA6E596ED2}"/>
              </a:ext>
            </a:extLst>
          </p:cNvPr>
          <p:cNvSpPr txBox="1"/>
          <p:nvPr/>
        </p:nvSpPr>
        <p:spPr>
          <a:xfrm>
            <a:off x="0" y="0"/>
            <a:ext cx="12192000" cy="6858000"/>
          </a:xfrm>
          <a:prstGeom prst="rect">
            <a:avLst/>
          </a:prstGeom>
          <a:solidFill>
            <a:srgbClr val="5E82AB"/>
          </a:solidFill>
        </p:spPr>
        <p:txBody>
          <a:bodyPr wrap="square" rtlCol="0">
            <a:spAutoFit/>
          </a:bodyPr>
          <a:lstStyle/>
          <a:p>
            <a:endParaRPr lang="en-US">
              <a:solidFill>
                <a:prstClr val="black"/>
              </a:solidFill>
            </a:endParaRPr>
          </a:p>
        </p:txBody>
      </p:sp>
      <p:pic>
        <p:nvPicPr>
          <p:cNvPr id="9" name="Picture 8" descr="A screenshot of a social media post&#10;&#10;Description automatically generated">
            <a:extLst>
              <a:ext uri="{FF2B5EF4-FFF2-40B4-BE49-F238E27FC236}">
                <a16:creationId xmlns:a16="http://schemas.microsoft.com/office/drawing/2014/main" id="{AA4026B0-4872-49E0-8939-306E6FDA6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5594"/>
            <a:ext cx="2890057" cy="3740072"/>
          </a:xfrm>
          <a:prstGeom prst="rect">
            <a:avLst/>
          </a:prstGeom>
          <a:ln>
            <a:noFill/>
          </a:ln>
          <a:effectLst>
            <a:outerShdw blurRad="292100" dist="139700" dir="2700000" algn="tl" rotWithShape="0">
              <a:srgbClr val="333333">
                <a:alpha val="65000"/>
              </a:srgbClr>
            </a:outerShdw>
          </a:effectLst>
        </p:spPr>
      </p:pic>
      <p:pic>
        <p:nvPicPr>
          <p:cNvPr id="13" name="Picture 12" descr="A screenshot of a cell phone&#10;&#10;Description automatically generated">
            <a:extLst>
              <a:ext uri="{FF2B5EF4-FFF2-40B4-BE49-F238E27FC236}">
                <a16:creationId xmlns:a16="http://schemas.microsoft.com/office/drawing/2014/main" id="{9F3B8C42-176A-4F47-B003-1525B5F0A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259" y="1151134"/>
            <a:ext cx="2890057" cy="3740072"/>
          </a:xfrm>
          <a:prstGeom prst="rect">
            <a:avLst/>
          </a:prstGeom>
          <a:ln>
            <a:noFill/>
          </a:ln>
          <a:effectLst>
            <a:outerShdw blurRad="292100" dist="139700" dir="2700000" algn="tl" rotWithShape="0">
              <a:srgbClr val="333333">
                <a:alpha val="65000"/>
              </a:srgbClr>
            </a:outerShdw>
          </a:effectLst>
        </p:spPr>
      </p:pic>
      <p:pic>
        <p:nvPicPr>
          <p:cNvPr id="11" name="Picture 10" descr="A screenshot of a cell phone&#10;&#10;Description automatically generated">
            <a:extLst>
              <a:ext uri="{FF2B5EF4-FFF2-40B4-BE49-F238E27FC236}">
                <a16:creationId xmlns:a16="http://schemas.microsoft.com/office/drawing/2014/main" id="{7625E727-6CC0-41D3-BAFC-140B91246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6606" y="1143166"/>
            <a:ext cx="2897969" cy="3748040"/>
          </a:xfrm>
          <a:prstGeom prst="rect">
            <a:avLst/>
          </a:prstGeom>
          <a:ln>
            <a:noFill/>
          </a:ln>
          <a:effectLst>
            <a:outerShdw blurRad="292100" dist="139700" dir="2700000" algn="tl" rotWithShape="0">
              <a:srgbClr val="333333">
                <a:alpha val="65000"/>
              </a:srgbClr>
            </a:outerShdw>
          </a:effectLst>
        </p:spPr>
      </p:pic>
      <p:pic>
        <p:nvPicPr>
          <p:cNvPr id="7" name="Picture 6" descr="A screenshot of a cell phone&#10;&#10;Description automatically generated">
            <a:extLst>
              <a:ext uri="{FF2B5EF4-FFF2-40B4-BE49-F238E27FC236}">
                <a16:creationId xmlns:a16="http://schemas.microsoft.com/office/drawing/2014/main" id="{894F0ED8-96ED-44C9-9C25-82BB1C694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746" y="1143166"/>
            <a:ext cx="2890057" cy="3740072"/>
          </a:xfrm>
          <a:prstGeom prst="rect">
            <a:avLst/>
          </a:prstGeom>
          <a:ln>
            <a:noFill/>
          </a:ln>
          <a:effectLst>
            <a:outerShdw blurRad="292100" dist="139700" dir="2700000" algn="tl" rotWithShape="0">
              <a:srgbClr val="333333">
                <a:alpha val="65000"/>
              </a:srgbClr>
            </a:outerShdw>
          </a:effectLst>
        </p:spPr>
      </p:pic>
      <p:sp>
        <p:nvSpPr>
          <p:cNvPr id="8" name="TextBox 1">
            <a:extLst>
              <a:ext uri="{FF2B5EF4-FFF2-40B4-BE49-F238E27FC236}">
                <a16:creationId xmlns:a16="http://schemas.microsoft.com/office/drawing/2014/main" id="{6EE2116C-3229-418C-BAAD-F336B222B72C}"/>
              </a:ext>
            </a:extLst>
          </p:cNvPr>
          <p:cNvSpPr txBox="1">
            <a:spLocks noChangeArrowheads="1"/>
          </p:cNvSpPr>
          <p:nvPr/>
        </p:nvSpPr>
        <p:spPr bwMode="auto">
          <a:xfrm>
            <a:off x="1" y="6420545"/>
            <a:ext cx="121919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en-US" sz="800" dirty="0">
              <a:solidFill>
                <a:prstClr val="black"/>
              </a:solidFill>
              <a:latin typeface="Century Gothic" pitchFamily="34" charset="0"/>
            </a:endParaRPr>
          </a:p>
          <a:p>
            <a:pPr algn="ctr"/>
            <a:r>
              <a:rPr lang="en-US" altLang="en-US" sz="800" dirty="0">
                <a:solidFill>
                  <a:schemeClr val="bg1"/>
                </a:solidFill>
                <a:latin typeface="Century Gothic" pitchFamily="34" charset="0"/>
              </a:rPr>
              <a:t>Copyright © 2019 Health Policy Institute of Ohio. All rights reserved.</a:t>
            </a:r>
          </a:p>
          <a:p>
            <a:pPr algn="ctr"/>
            <a:endParaRPr lang="en-US" altLang="en-US" sz="1100" dirty="0">
              <a:solidFill>
                <a:prstClr val="black"/>
              </a:solidFill>
              <a:latin typeface="Century Gothic" pitchFamily="34" charset="0"/>
            </a:endParaRPr>
          </a:p>
        </p:txBody>
      </p:sp>
    </p:spTree>
    <p:extLst>
      <p:ext uri="{BB962C8B-B14F-4D97-AF65-F5344CB8AC3E}">
        <p14:creationId xmlns:p14="http://schemas.microsoft.com/office/powerpoint/2010/main" val="1673544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8DACFFA1-0B65-4E18-B99A-3E34D9CB551E}"/>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6" name="TextBox 5">
            <a:extLst>
              <a:ext uri="{FF2B5EF4-FFF2-40B4-BE49-F238E27FC236}">
                <a16:creationId xmlns:a16="http://schemas.microsoft.com/office/drawing/2014/main" id="{892B8A6E-79AA-4EDE-A3E6-C5C309D9F1E2}"/>
              </a:ext>
            </a:extLst>
          </p:cNvPr>
          <p:cNvSpPr txBox="1"/>
          <p:nvPr/>
        </p:nvSpPr>
        <p:spPr>
          <a:xfrm>
            <a:off x="4375592" y="6073944"/>
            <a:ext cx="7761334" cy="215444"/>
          </a:xfrm>
          <a:prstGeom prst="rect">
            <a:avLst/>
          </a:prstGeom>
          <a:noFill/>
        </p:spPr>
        <p:txBody>
          <a:bodyPr wrap="square" rtlCol="0">
            <a:spAutoFit/>
          </a:bodyPr>
          <a:lstStyle/>
          <a:p>
            <a:r>
              <a:rPr lang="en-US" sz="800" b="1" dirty="0">
                <a:latin typeface="Century Gothic" panose="020B0502020202020204" pitchFamily="34" charset="0"/>
              </a:rPr>
              <a:t>Source: </a:t>
            </a:r>
            <a:r>
              <a:rPr lang="en-US" sz="800" dirty="0">
                <a:latin typeface="Century Gothic" panose="020B0502020202020204" pitchFamily="34" charset="0"/>
              </a:rPr>
              <a:t>Criminal Justice Coordinating Center of Excellence, Northeast Ohio Medical University</a:t>
            </a:r>
          </a:p>
        </p:txBody>
      </p:sp>
      <p:grpSp>
        <p:nvGrpSpPr>
          <p:cNvPr id="8" name="Group 7">
            <a:extLst>
              <a:ext uri="{FF2B5EF4-FFF2-40B4-BE49-F238E27FC236}">
                <a16:creationId xmlns:a16="http://schemas.microsoft.com/office/drawing/2014/main" id="{99BB0DB8-E402-4D3A-9682-69E44F09014B}"/>
              </a:ext>
            </a:extLst>
          </p:cNvPr>
          <p:cNvGrpSpPr/>
          <p:nvPr/>
        </p:nvGrpSpPr>
        <p:grpSpPr>
          <a:xfrm>
            <a:off x="3827441" y="202913"/>
            <a:ext cx="8364560" cy="5852697"/>
            <a:chOff x="4051956" y="619125"/>
            <a:chExt cx="7761334" cy="5410200"/>
          </a:xfrm>
        </p:grpSpPr>
        <p:pic>
          <p:nvPicPr>
            <p:cNvPr id="4" name="Picture 3" descr="A close up of text on a white background&#10;&#10;Description automatically generated">
              <a:extLst>
                <a:ext uri="{FF2B5EF4-FFF2-40B4-BE49-F238E27FC236}">
                  <a16:creationId xmlns:a16="http://schemas.microsoft.com/office/drawing/2014/main" id="{B1E13E90-ADEB-411C-BD10-C846C0FEA1D3}"/>
                </a:ext>
              </a:extLst>
            </p:cNvPr>
            <p:cNvPicPr>
              <a:picLocks noChangeAspect="1"/>
            </p:cNvPicPr>
            <p:nvPr/>
          </p:nvPicPr>
          <p:blipFill rotWithShape="1">
            <a:blip r:embed="rId3">
              <a:extLst>
                <a:ext uri="{28A0092B-C50C-407E-A947-70E740481C1C}">
                  <a14:useLocalDpi xmlns:a14="http://schemas.microsoft.com/office/drawing/2010/main" val="0"/>
                </a:ext>
              </a:extLst>
            </a:blip>
            <a:srcRect l="-196" t="5787" r="196" b="6435"/>
            <a:stretch/>
          </p:blipFill>
          <p:spPr>
            <a:xfrm>
              <a:off x="4051956" y="828674"/>
              <a:ext cx="7761334" cy="5200651"/>
            </a:xfrm>
            <a:prstGeom prst="rect">
              <a:avLst/>
            </a:prstGeom>
          </p:spPr>
        </p:pic>
        <p:sp>
          <p:nvSpPr>
            <p:cNvPr id="7" name="Rectangle 6">
              <a:extLst>
                <a:ext uri="{FF2B5EF4-FFF2-40B4-BE49-F238E27FC236}">
                  <a16:creationId xmlns:a16="http://schemas.microsoft.com/office/drawing/2014/main" id="{875FC0ED-6F84-4FE1-98D6-58E0DAEE1740}"/>
                </a:ext>
              </a:extLst>
            </p:cNvPr>
            <p:cNvSpPr/>
            <p:nvPr/>
          </p:nvSpPr>
          <p:spPr>
            <a:xfrm>
              <a:off x="4238625" y="619125"/>
              <a:ext cx="2495550" cy="476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177450A-8430-4D82-A11F-EDDD3916E086}"/>
              </a:ext>
            </a:extLst>
          </p:cNvPr>
          <p:cNvSpPr txBox="1"/>
          <p:nvPr/>
        </p:nvSpPr>
        <p:spPr>
          <a:xfrm>
            <a:off x="0" y="94427"/>
            <a:ext cx="4067175" cy="2431435"/>
          </a:xfrm>
          <a:prstGeom prst="rect">
            <a:avLst/>
          </a:prstGeom>
          <a:noFill/>
        </p:spPr>
        <p:txBody>
          <a:bodyPr wrap="square" rtlCol="0">
            <a:spAutoFit/>
          </a:bodyPr>
          <a:lstStyle/>
          <a:p>
            <a:pPr algn="ctr"/>
            <a:r>
              <a:rPr lang="en-US" sz="3200" b="1" dirty="0">
                <a:latin typeface="Century Gothic" panose="020B0502020202020204" pitchFamily="34" charset="0"/>
              </a:rPr>
              <a:t>Percent of full-time law enforcement officers completing CIT training</a:t>
            </a:r>
            <a:br>
              <a:rPr lang="en-US" sz="3600" b="1" dirty="0">
                <a:latin typeface="Century Gothic" panose="020B0502020202020204" pitchFamily="34" charset="0"/>
              </a:rPr>
            </a:br>
            <a:r>
              <a:rPr lang="en-US" sz="2400" dirty="0">
                <a:latin typeface="Century Gothic" panose="020B0502020202020204" pitchFamily="34" charset="0"/>
              </a:rPr>
              <a:t>as of June 1, 2019</a:t>
            </a:r>
            <a:endParaRPr lang="en-US" sz="3600" dirty="0">
              <a:latin typeface="Century Gothic" panose="020B0502020202020204" pitchFamily="34" charset="0"/>
            </a:endParaRPr>
          </a:p>
        </p:txBody>
      </p:sp>
      <p:sp>
        <p:nvSpPr>
          <p:cNvPr id="9" name="TextBox 1">
            <a:extLst>
              <a:ext uri="{FF2B5EF4-FFF2-40B4-BE49-F238E27FC236}">
                <a16:creationId xmlns:a16="http://schemas.microsoft.com/office/drawing/2014/main" id="{D7FD48F0-4AAB-43C8-B127-D747EADBCB13}"/>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4023676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8DACFFA1-0B65-4E18-B99A-3E34D9CB551E}"/>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0537429-1B3B-43DC-AD75-6B6F8AEDD859}"/>
              </a:ext>
            </a:extLst>
          </p:cNvPr>
          <p:cNvPicPr>
            <a:picLocks noChangeAspect="1"/>
          </p:cNvPicPr>
          <p:nvPr/>
        </p:nvPicPr>
        <p:blipFill rotWithShape="1">
          <a:blip r:embed="rId3">
            <a:extLst>
              <a:ext uri="{28A0092B-C50C-407E-A947-70E740481C1C}">
                <a14:useLocalDpi xmlns:a14="http://schemas.microsoft.com/office/drawing/2010/main" val="0"/>
              </a:ext>
            </a:extLst>
          </a:blip>
          <a:srcRect l="1614" t="7222" b="5417"/>
          <a:stretch/>
        </p:blipFill>
        <p:spPr>
          <a:xfrm>
            <a:off x="2779350" y="295275"/>
            <a:ext cx="9412650" cy="5991225"/>
          </a:xfrm>
          <a:prstGeom prst="rect">
            <a:avLst/>
          </a:prstGeom>
        </p:spPr>
      </p:pic>
      <p:sp>
        <p:nvSpPr>
          <p:cNvPr id="6" name="TextBox 5">
            <a:extLst>
              <a:ext uri="{FF2B5EF4-FFF2-40B4-BE49-F238E27FC236}">
                <a16:creationId xmlns:a16="http://schemas.microsoft.com/office/drawing/2014/main" id="{2415FC21-9062-4809-A554-BC54014CC440}"/>
              </a:ext>
            </a:extLst>
          </p:cNvPr>
          <p:cNvSpPr txBox="1"/>
          <p:nvPr/>
        </p:nvSpPr>
        <p:spPr>
          <a:xfrm>
            <a:off x="78398" y="204425"/>
            <a:ext cx="2769577" cy="1446550"/>
          </a:xfrm>
          <a:prstGeom prst="rect">
            <a:avLst/>
          </a:prstGeom>
          <a:noFill/>
        </p:spPr>
        <p:txBody>
          <a:bodyPr wrap="square" rtlCol="0">
            <a:spAutoFit/>
          </a:bodyPr>
          <a:lstStyle/>
          <a:p>
            <a:pPr algn="ctr"/>
            <a:r>
              <a:rPr lang="en-US" sz="3200" b="1" dirty="0">
                <a:latin typeface="Century Gothic" panose="020B0502020202020204" pitchFamily="34" charset="0"/>
              </a:rPr>
              <a:t>Drug courts* in Ohio</a:t>
            </a:r>
            <a:br>
              <a:rPr lang="en-US" sz="3600" b="1" dirty="0">
                <a:latin typeface="Century Gothic" panose="020B0502020202020204" pitchFamily="34" charset="0"/>
              </a:rPr>
            </a:br>
            <a:r>
              <a:rPr lang="en-US" sz="2400" dirty="0">
                <a:latin typeface="Century Gothic" panose="020B0502020202020204" pitchFamily="34" charset="0"/>
              </a:rPr>
              <a:t>October 2019</a:t>
            </a:r>
            <a:endParaRPr lang="en-US" sz="3600" dirty="0">
              <a:latin typeface="Century Gothic" panose="020B0502020202020204" pitchFamily="34" charset="0"/>
            </a:endParaRPr>
          </a:p>
        </p:txBody>
      </p:sp>
      <p:sp>
        <p:nvSpPr>
          <p:cNvPr id="7" name="TextBox 1">
            <a:extLst>
              <a:ext uri="{FF2B5EF4-FFF2-40B4-BE49-F238E27FC236}">
                <a16:creationId xmlns:a16="http://schemas.microsoft.com/office/drawing/2014/main" id="{2D019F0F-9B5D-4000-AA2C-9B2A369741F8}"/>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676456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A86E0117-C5F1-418E-ABDB-96FCCCAE3BAC}"/>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0B74DB6-1108-46FA-97A2-0F85CF9E839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92836" y="1236050"/>
            <a:ext cx="5406328" cy="4642554"/>
          </a:xfrm>
          <a:prstGeom prst="rect">
            <a:avLst/>
          </a:prstGeom>
        </p:spPr>
      </p:pic>
      <p:sp>
        <p:nvSpPr>
          <p:cNvPr id="5" name="TextBox 4">
            <a:extLst>
              <a:ext uri="{FF2B5EF4-FFF2-40B4-BE49-F238E27FC236}">
                <a16:creationId xmlns:a16="http://schemas.microsoft.com/office/drawing/2014/main" id="{D1CE2AF6-A408-4613-B1C4-362A03CE40C4}"/>
              </a:ext>
            </a:extLst>
          </p:cNvPr>
          <p:cNvSpPr txBox="1"/>
          <p:nvPr/>
        </p:nvSpPr>
        <p:spPr>
          <a:xfrm>
            <a:off x="95250" y="91558"/>
            <a:ext cx="12192000" cy="954107"/>
          </a:xfrm>
          <a:prstGeom prst="rect">
            <a:avLst/>
          </a:prstGeom>
          <a:noFill/>
        </p:spPr>
        <p:txBody>
          <a:bodyPr wrap="square" rtlCol="0">
            <a:spAutoFit/>
          </a:bodyPr>
          <a:lstStyle/>
          <a:p>
            <a:pPr algn="ctr"/>
            <a:r>
              <a:rPr lang="en-US" sz="3200" b="1" dirty="0">
                <a:latin typeface="Century Gothic" panose="020B0502020202020204" pitchFamily="34" charset="0"/>
              </a:rPr>
              <a:t>Ohio drug crime arrest rate</a:t>
            </a:r>
            <a:br>
              <a:rPr lang="en-US" sz="3600" b="1" dirty="0">
                <a:latin typeface="Century Gothic" panose="020B0502020202020204" pitchFamily="34" charset="0"/>
              </a:rPr>
            </a:br>
            <a:r>
              <a:rPr lang="en-US" sz="2400" dirty="0">
                <a:latin typeface="Century Gothic" panose="020B0502020202020204" pitchFamily="34" charset="0"/>
              </a:rPr>
              <a:t>by race, per 100,000 population, 2018</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89097D4F-7E5F-45C6-A626-8F5842D2564C}"/>
              </a:ext>
            </a:extLst>
          </p:cNvPr>
          <p:cNvSpPr txBox="1"/>
          <p:nvPr/>
        </p:nvSpPr>
        <p:spPr>
          <a:xfrm>
            <a:off x="3880292" y="5836059"/>
            <a:ext cx="7761334" cy="215444"/>
          </a:xfrm>
          <a:prstGeom prst="rect">
            <a:avLst/>
          </a:prstGeom>
          <a:noFill/>
        </p:spPr>
        <p:txBody>
          <a:bodyPr wrap="square" rtlCol="0">
            <a:spAutoFit/>
          </a:bodyPr>
          <a:lstStyle/>
          <a:p>
            <a:r>
              <a:rPr lang="en-US" sz="800" b="1" dirty="0">
                <a:latin typeface="Century Gothic" panose="020B0502020202020204" pitchFamily="34" charset="0"/>
              </a:rPr>
              <a:t>Source: </a:t>
            </a:r>
            <a:r>
              <a:rPr lang="en-US" sz="800" dirty="0">
                <a:latin typeface="Century Gothic" panose="020B0502020202020204" pitchFamily="34" charset="0"/>
              </a:rPr>
              <a:t>Ohio Department of Rehabilitation and Correction, 2019</a:t>
            </a:r>
          </a:p>
        </p:txBody>
      </p:sp>
      <p:sp>
        <p:nvSpPr>
          <p:cNvPr id="7" name="TextBox 1">
            <a:extLst>
              <a:ext uri="{FF2B5EF4-FFF2-40B4-BE49-F238E27FC236}">
                <a16:creationId xmlns:a16="http://schemas.microsoft.com/office/drawing/2014/main" id="{C894ECBD-962E-4FF8-92F1-D5B989F600E7}"/>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3091585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A2AAA4-3418-45D8-AB5E-4F178A538A6C}"/>
              </a:ext>
            </a:extLst>
          </p:cNvPr>
          <p:cNvSpPr txBox="1"/>
          <p:nvPr/>
        </p:nvSpPr>
        <p:spPr>
          <a:xfrm>
            <a:off x="0" y="0"/>
            <a:ext cx="12192000" cy="6858000"/>
          </a:xfrm>
          <a:prstGeom prst="rect">
            <a:avLst/>
          </a:prstGeom>
          <a:solidFill>
            <a:srgbClr val="5E82AB"/>
          </a:solidFill>
        </p:spPr>
        <p:txBody>
          <a:bodyPr wrap="square" rtlCol="0">
            <a:spAutoFit/>
          </a:bodyPr>
          <a:lstStyle/>
          <a:p>
            <a:endParaRPr lang="en-US">
              <a:solidFill>
                <a:prstClr val="black"/>
              </a:solidFill>
            </a:endParaRPr>
          </a:p>
        </p:txBody>
      </p:sp>
      <p:pic>
        <p:nvPicPr>
          <p:cNvPr id="4" name="Picture 3" descr="A screenshot of a cell phone&#10;&#10;Description automatically generated">
            <a:extLst>
              <a:ext uri="{FF2B5EF4-FFF2-40B4-BE49-F238E27FC236}">
                <a16:creationId xmlns:a16="http://schemas.microsoft.com/office/drawing/2014/main" id="{2C3795B7-843F-47D7-A874-C6130C0C21DC}"/>
              </a:ext>
            </a:extLst>
          </p:cNvPr>
          <p:cNvPicPr>
            <a:picLocks noChangeAspect="1"/>
          </p:cNvPicPr>
          <p:nvPr/>
        </p:nvPicPr>
        <p:blipFill rotWithShape="1">
          <a:blip r:embed="rId2">
            <a:extLst>
              <a:ext uri="{28A0092B-C50C-407E-A947-70E740481C1C}">
                <a14:useLocalDpi xmlns:a14="http://schemas.microsoft.com/office/drawing/2010/main" val="0"/>
              </a:ext>
            </a:extLst>
          </a:blip>
          <a:srcRect l="2652" t="2821" r="2190" b="4743"/>
          <a:stretch/>
        </p:blipFill>
        <p:spPr>
          <a:xfrm>
            <a:off x="3050930" y="790706"/>
            <a:ext cx="6981092" cy="5636471"/>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A8E267AA-2105-4C05-83C0-5D2DE72E9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46" y="184804"/>
            <a:ext cx="1548917" cy="2004480"/>
          </a:xfrm>
          <a:prstGeom prst="rect">
            <a:avLst/>
          </a:prstGeom>
          <a:ln>
            <a:noFill/>
          </a:ln>
          <a:effectLst>
            <a:outerShdw blurRad="292100" dist="139700" dir="2700000" algn="tl" rotWithShape="0">
              <a:srgbClr val="333333">
                <a:alpha val="65000"/>
              </a:srgbClr>
            </a:outerShdw>
          </a:effectLst>
        </p:spPr>
      </p:pic>
      <p:sp>
        <p:nvSpPr>
          <p:cNvPr id="6" name="TextBox 1">
            <a:extLst>
              <a:ext uri="{FF2B5EF4-FFF2-40B4-BE49-F238E27FC236}">
                <a16:creationId xmlns:a16="http://schemas.microsoft.com/office/drawing/2014/main" id="{47369154-E50F-4061-8685-626B7A1E8079}"/>
              </a:ext>
            </a:extLst>
          </p:cNvPr>
          <p:cNvSpPr txBox="1">
            <a:spLocks noChangeArrowheads="1"/>
          </p:cNvSpPr>
          <p:nvPr/>
        </p:nvSpPr>
        <p:spPr bwMode="auto">
          <a:xfrm>
            <a:off x="1" y="6420545"/>
            <a:ext cx="121919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en-US" sz="800" dirty="0">
              <a:solidFill>
                <a:prstClr val="black"/>
              </a:solidFill>
              <a:latin typeface="Century Gothic" pitchFamily="34" charset="0"/>
            </a:endParaRPr>
          </a:p>
          <a:p>
            <a:pPr algn="ctr"/>
            <a:r>
              <a:rPr lang="en-US" altLang="en-US" sz="800" dirty="0">
                <a:solidFill>
                  <a:schemeClr val="bg1"/>
                </a:solidFill>
                <a:latin typeface="Century Gothic" pitchFamily="34" charset="0"/>
              </a:rPr>
              <a:t>Copyright © 2019 Health Policy Institute of Ohio. All rights reserved.</a:t>
            </a:r>
          </a:p>
          <a:p>
            <a:pPr algn="ctr"/>
            <a:endParaRPr lang="en-US" altLang="en-US" sz="1100" dirty="0">
              <a:solidFill>
                <a:prstClr val="black"/>
              </a:solidFill>
              <a:latin typeface="Century Gothic" pitchFamily="34" charset="0"/>
            </a:endParaRPr>
          </a:p>
        </p:txBody>
      </p:sp>
    </p:spTree>
    <p:extLst>
      <p:ext uri="{BB962C8B-B14F-4D97-AF65-F5344CB8AC3E}">
        <p14:creationId xmlns:p14="http://schemas.microsoft.com/office/powerpoint/2010/main" val="4063817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66EAB7F3-6D88-4B8E-B16A-564DAE75BF05}"/>
              </a:ext>
            </a:extLst>
          </p:cNvPr>
          <p:cNvPicPr>
            <a:picLocks noChangeAspect="1"/>
          </p:cNvPicPr>
          <p:nvPr/>
        </p:nvPicPr>
        <p:blipFill rotWithShape="1">
          <a:blip r:embed="rId2">
            <a:extLst>
              <a:ext uri="{28A0092B-C50C-407E-A947-70E740481C1C}">
                <a14:useLocalDpi xmlns:a14="http://schemas.microsoft.com/office/drawing/2010/main" val="0"/>
              </a:ext>
            </a:extLst>
          </a:blip>
          <a:srcRect l="1574" t="6923" b="6228"/>
          <a:stretch/>
        </p:blipFill>
        <p:spPr>
          <a:xfrm>
            <a:off x="2191060" y="1200329"/>
            <a:ext cx="7560103" cy="5191717"/>
          </a:xfrm>
          <a:prstGeom prst="rect">
            <a:avLst/>
          </a:prstGeom>
        </p:spPr>
      </p:pic>
      <p:sp>
        <p:nvSpPr>
          <p:cNvPr id="4" name="TextBox 3">
            <a:extLst>
              <a:ext uri="{FF2B5EF4-FFF2-40B4-BE49-F238E27FC236}">
                <a16:creationId xmlns:a16="http://schemas.microsoft.com/office/drawing/2014/main" id="{1888E379-496E-4D01-A99B-9D4925004130}"/>
              </a:ext>
            </a:extLst>
          </p:cNvPr>
          <p:cNvSpPr txBox="1"/>
          <p:nvPr/>
        </p:nvSpPr>
        <p:spPr>
          <a:xfrm>
            <a:off x="-1" y="0"/>
            <a:ext cx="12277725" cy="1200329"/>
          </a:xfrm>
          <a:prstGeom prst="rect">
            <a:avLst/>
          </a:prstGeom>
          <a:noFill/>
        </p:spPr>
        <p:txBody>
          <a:bodyPr wrap="square" rtlCol="0">
            <a:spAutoFit/>
          </a:bodyPr>
          <a:lstStyle/>
          <a:p>
            <a:pPr algn="ctr"/>
            <a:r>
              <a:rPr lang="en-US" sz="3600" b="1" dirty="0">
                <a:latin typeface="Century Gothic" panose="020B0502020202020204" pitchFamily="34" charset="0"/>
              </a:rPr>
              <a:t>Key elements of a comprehensive policy response </a:t>
            </a:r>
            <a:br>
              <a:rPr lang="en-US" sz="3600" b="1" dirty="0">
                <a:latin typeface="Century Gothic" panose="020B0502020202020204" pitchFamily="34" charset="0"/>
              </a:rPr>
            </a:br>
            <a:r>
              <a:rPr lang="en-US" sz="3600" b="1" dirty="0">
                <a:latin typeface="Century Gothic" panose="020B0502020202020204" pitchFamily="34" charset="0"/>
              </a:rPr>
              <a:t>to addiction</a:t>
            </a:r>
          </a:p>
        </p:txBody>
      </p:sp>
      <p:pic>
        <p:nvPicPr>
          <p:cNvPr id="6" name="Picture 5" descr="A picture containing airplane&#10;&#10;Description automatically generated">
            <a:extLst>
              <a:ext uri="{FF2B5EF4-FFF2-40B4-BE49-F238E27FC236}">
                <a16:creationId xmlns:a16="http://schemas.microsoft.com/office/drawing/2014/main" id="{6AD0ECC4-60AA-430F-BF1C-A764CF27BFB1}"/>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5" name="TextBox 1">
            <a:extLst>
              <a:ext uri="{FF2B5EF4-FFF2-40B4-BE49-F238E27FC236}">
                <a16:creationId xmlns:a16="http://schemas.microsoft.com/office/drawing/2014/main" id="{71DA0F48-8C21-435F-9D31-261BC2E471AF}"/>
              </a:ext>
            </a:extLst>
          </p:cNvPr>
          <p:cNvSpPr txBox="1">
            <a:spLocks noChangeArrowheads="1"/>
          </p:cNvSpPr>
          <p:nvPr/>
        </p:nvSpPr>
        <p:spPr bwMode="auto">
          <a:xfrm>
            <a:off x="1" y="6420545"/>
            <a:ext cx="121919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en-US" sz="800" dirty="0">
              <a:solidFill>
                <a:prstClr val="black"/>
              </a:solidFill>
              <a:latin typeface="Century Gothic" pitchFamily="34" charset="0"/>
            </a:endParaRPr>
          </a:p>
          <a:p>
            <a:pPr algn="ctr"/>
            <a:r>
              <a:rPr lang="en-US" altLang="en-US" sz="800" dirty="0">
                <a:solidFill>
                  <a:schemeClr val="bg1"/>
                </a:solidFill>
                <a:latin typeface="Century Gothic" pitchFamily="34" charset="0"/>
              </a:rPr>
              <a:t>Copyright © 2019 Health Policy Institute of Ohio. All rights reserved.</a:t>
            </a:r>
          </a:p>
          <a:p>
            <a:pPr algn="ctr"/>
            <a:endParaRPr lang="en-US" altLang="en-US" sz="1100" dirty="0">
              <a:solidFill>
                <a:prstClr val="black"/>
              </a:solidFill>
              <a:latin typeface="Century Gothic" pitchFamily="34" charset="0"/>
            </a:endParaRPr>
          </a:p>
        </p:txBody>
      </p:sp>
      <p:sp>
        <p:nvSpPr>
          <p:cNvPr id="7" name="TextBox 6">
            <a:extLst>
              <a:ext uri="{FF2B5EF4-FFF2-40B4-BE49-F238E27FC236}">
                <a16:creationId xmlns:a16="http://schemas.microsoft.com/office/drawing/2014/main" id="{CB4809F8-24F5-45F3-97B6-C55275D73CBA}"/>
              </a:ext>
            </a:extLst>
          </p:cNvPr>
          <p:cNvSpPr txBox="1"/>
          <p:nvPr/>
        </p:nvSpPr>
        <p:spPr>
          <a:xfrm>
            <a:off x="9905394" y="5824777"/>
            <a:ext cx="2218099" cy="461665"/>
          </a:xfrm>
          <a:prstGeom prst="rect">
            <a:avLst/>
          </a:prstGeom>
          <a:noFill/>
        </p:spPr>
        <p:txBody>
          <a:bodyPr wrap="square" rtlCol="0">
            <a:spAutoFit/>
          </a:bodyPr>
          <a:lstStyle/>
          <a:p>
            <a:r>
              <a:rPr lang="en-US" sz="800" b="1" dirty="0">
                <a:latin typeface="Century Gothic" panose="020B0502020202020204" pitchFamily="34" charset="0"/>
              </a:rPr>
              <a:t>Source: </a:t>
            </a:r>
            <a:r>
              <a:rPr lang="en-US" sz="800" dirty="0">
                <a:latin typeface="Century Gothic" panose="020B0502020202020204" pitchFamily="34" charset="0"/>
              </a:rPr>
              <a:t>Health Policy Institute of Ohio adapted from Addiction Policy Forum (2017)</a:t>
            </a:r>
          </a:p>
        </p:txBody>
      </p:sp>
      <p:sp>
        <p:nvSpPr>
          <p:cNvPr id="8" name="TextBox 1">
            <a:extLst>
              <a:ext uri="{FF2B5EF4-FFF2-40B4-BE49-F238E27FC236}">
                <a16:creationId xmlns:a16="http://schemas.microsoft.com/office/drawing/2014/main" id="{4E6DDE74-E606-4D9D-9AEE-0340A15EB9AE}"/>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3125665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EE73024-B740-4B56-B13B-AEF49EE8BDD7}"/>
              </a:ext>
            </a:extLst>
          </p:cNvPr>
          <p:cNvPicPr>
            <a:picLocks noChangeAspect="1"/>
          </p:cNvPicPr>
          <p:nvPr/>
        </p:nvPicPr>
        <p:blipFill rotWithShape="1">
          <a:blip r:embed="rId2">
            <a:extLst>
              <a:ext uri="{28A0092B-C50C-407E-A947-70E740481C1C}">
                <a14:useLocalDpi xmlns:a14="http://schemas.microsoft.com/office/drawing/2010/main" val="0"/>
              </a:ext>
            </a:extLst>
          </a:blip>
          <a:srcRect l="3331" t="6795" r="7078" b="9359"/>
          <a:stretch/>
        </p:blipFill>
        <p:spPr>
          <a:xfrm>
            <a:off x="4818185" y="0"/>
            <a:ext cx="2767187" cy="6486525"/>
          </a:xfrm>
          <a:prstGeom prst="rect">
            <a:avLst/>
          </a:prstGeom>
        </p:spPr>
      </p:pic>
      <p:sp>
        <p:nvSpPr>
          <p:cNvPr id="4" name="TextBox 3">
            <a:extLst>
              <a:ext uri="{FF2B5EF4-FFF2-40B4-BE49-F238E27FC236}">
                <a16:creationId xmlns:a16="http://schemas.microsoft.com/office/drawing/2014/main" id="{0D535B11-E8AF-4BCF-A117-00C4749E51DA}"/>
              </a:ext>
            </a:extLst>
          </p:cNvPr>
          <p:cNvSpPr txBox="1"/>
          <p:nvPr/>
        </p:nvSpPr>
        <p:spPr>
          <a:xfrm>
            <a:off x="395654" y="0"/>
            <a:ext cx="3798277" cy="2308324"/>
          </a:xfrm>
          <a:prstGeom prst="rect">
            <a:avLst/>
          </a:prstGeom>
          <a:noFill/>
        </p:spPr>
        <p:txBody>
          <a:bodyPr wrap="square" rtlCol="0">
            <a:spAutoFit/>
          </a:bodyPr>
          <a:lstStyle/>
          <a:p>
            <a:r>
              <a:rPr lang="en-US" sz="3600" b="1" dirty="0">
                <a:latin typeface="Century Gothic" panose="020B0502020202020204" pitchFamily="34" charset="0"/>
              </a:rPr>
              <a:t>Aims of the criminal justice system related to addiction </a:t>
            </a:r>
          </a:p>
        </p:txBody>
      </p:sp>
      <p:sp>
        <p:nvSpPr>
          <p:cNvPr id="5" name="TextBox 4">
            <a:extLst>
              <a:ext uri="{FF2B5EF4-FFF2-40B4-BE49-F238E27FC236}">
                <a16:creationId xmlns:a16="http://schemas.microsoft.com/office/drawing/2014/main" id="{25D615B1-3500-4CA2-BD30-4627E6C37E15}"/>
              </a:ext>
            </a:extLst>
          </p:cNvPr>
          <p:cNvSpPr txBox="1"/>
          <p:nvPr/>
        </p:nvSpPr>
        <p:spPr>
          <a:xfrm>
            <a:off x="7656635" y="5901750"/>
            <a:ext cx="3798277" cy="584775"/>
          </a:xfrm>
          <a:prstGeom prst="rect">
            <a:avLst/>
          </a:prstGeom>
          <a:noFill/>
        </p:spPr>
        <p:txBody>
          <a:bodyPr wrap="square" rtlCol="0">
            <a:spAutoFit/>
          </a:bodyPr>
          <a:lstStyle/>
          <a:p>
            <a:r>
              <a:rPr lang="en-US" sz="800" dirty="0">
                <a:latin typeface="Century Gothic" panose="020B0502020202020204" pitchFamily="34" charset="0"/>
              </a:rPr>
              <a:t>*Not typically included in the Sequential Intercept Model</a:t>
            </a:r>
          </a:p>
          <a:p>
            <a:r>
              <a:rPr lang="en-US" sz="800" b="1" dirty="0">
                <a:latin typeface="Century Gothic" panose="020B0502020202020204" pitchFamily="34" charset="0"/>
              </a:rPr>
              <a:t>Note: </a:t>
            </a:r>
            <a:r>
              <a:rPr lang="en-US" sz="800" dirty="0">
                <a:latin typeface="Century Gothic" panose="020B0502020202020204" pitchFamily="34" charset="0"/>
              </a:rPr>
              <a:t>This framework is based on the Sequential Intercept Model</a:t>
            </a:r>
          </a:p>
          <a:p>
            <a:r>
              <a:rPr lang="en-US" sz="800" b="1" dirty="0">
                <a:latin typeface="Century Gothic" panose="020B0502020202020204" pitchFamily="34" charset="0"/>
              </a:rPr>
              <a:t>Source: </a:t>
            </a:r>
            <a:r>
              <a:rPr lang="en-US" sz="800" dirty="0">
                <a:latin typeface="Century Gothic" panose="020B0502020202020204" pitchFamily="34" charset="0"/>
              </a:rPr>
              <a:t>HPIO analysis and information from Policy Research Associates, 2018</a:t>
            </a:r>
          </a:p>
        </p:txBody>
      </p:sp>
      <p:pic>
        <p:nvPicPr>
          <p:cNvPr id="6" name="Picture 5" descr="A picture containing airplane&#10;&#10;Description automatically generated">
            <a:extLst>
              <a:ext uri="{FF2B5EF4-FFF2-40B4-BE49-F238E27FC236}">
                <a16:creationId xmlns:a16="http://schemas.microsoft.com/office/drawing/2014/main" id="{9F3B6B5F-C199-4D4E-858A-728BDC8EDE64}"/>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7" name="TextBox 1">
            <a:extLst>
              <a:ext uri="{FF2B5EF4-FFF2-40B4-BE49-F238E27FC236}">
                <a16:creationId xmlns:a16="http://schemas.microsoft.com/office/drawing/2014/main" id="{0A75E681-2B9D-4678-9E2B-ABD71763C306}"/>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155915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4C490418-3703-4284-90CE-E672417DD542}"/>
              </a:ext>
            </a:extLst>
          </p:cNvPr>
          <p:cNvPicPr>
            <a:picLocks noChangeAspect="1"/>
          </p:cNvPicPr>
          <p:nvPr/>
        </p:nvPicPr>
        <p:blipFill rotWithShape="1">
          <a:blip r:embed="rId2">
            <a:extLst>
              <a:ext uri="{28A0092B-C50C-407E-A947-70E740481C1C}">
                <a14:useLocalDpi xmlns:a14="http://schemas.microsoft.com/office/drawing/2010/main" val="0"/>
              </a:ext>
            </a:extLst>
          </a:blip>
          <a:srcRect t="10897" b="10128"/>
          <a:stretch/>
        </p:blipFill>
        <p:spPr>
          <a:xfrm>
            <a:off x="2038660" y="1264319"/>
            <a:ext cx="7962590" cy="5308625"/>
          </a:xfrm>
          <a:prstGeom prst="rect">
            <a:avLst/>
          </a:prstGeom>
        </p:spPr>
      </p:pic>
      <p:sp>
        <p:nvSpPr>
          <p:cNvPr id="4" name="TextBox 3">
            <a:extLst>
              <a:ext uri="{FF2B5EF4-FFF2-40B4-BE49-F238E27FC236}">
                <a16:creationId xmlns:a16="http://schemas.microsoft.com/office/drawing/2014/main" id="{1CB215DA-724C-4557-BB19-4207D72E6C3B}"/>
              </a:ext>
            </a:extLst>
          </p:cNvPr>
          <p:cNvSpPr txBox="1"/>
          <p:nvPr/>
        </p:nvSpPr>
        <p:spPr>
          <a:xfrm>
            <a:off x="-96716" y="94427"/>
            <a:ext cx="12192000" cy="1200329"/>
          </a:xfrm>
          <a:prstGeom prst="rect">
            <a:avLst/>
          </a:prstGeom>
          <a:noFill/>
        </p:spPr>
        <p:txBody>
          <a:bodyPr wrap="square" rtlCol="0">
            <a:spAutoFit/>
          </a:bodyPr>
          <a:lstStyle/>
          <a:p>
            <a:pPr algn="ctr"/>
            <a:r>
              <a:rPr lang="en-US" sz="3600" b="1" dirty="0">
                <a:latin typeface="Century Gothic" panose="020B0502020202020204" pitchFamily="34" charset="0"/>
              </a:rPr>
              <a:t>Incarceration rate of the most populous countries in the world, </a:t>
            </a:r>
            <a:r>
              <a:rPr lang="en-US" sz="2400" dirty="0">
                <a:latin typeface="Century Gothic" panose="020B0502020202020204" pitchFamily="34" charset="0"/>
              </a:rPr>
              <a:t>per 100,000 population, November 2018</a:t>
            </a:r>
            <a:endParaRPr lang="en-US" sz="3600" dirty="0">
              <a:latin typeface="Century Gothic" panose="020B0502020202020204" pitchFamily="34" charset="0"/>
            </a:endParaRPr>
          </a:p>
        </p:txBody>
      </p:sp>
      <p:sp>
        <p:nvSpPr>
          <p:cNvPr id="5" name="TextBox 4">
            <a:extLst>
              <a:ext uri="{FF2B5EF4-FFF2-40B4-BE49-F238E27FC236}">
                <a16:creationId xmlns:a16="http://schemas.microsoft.com/office/drawing/2014/main" id="{B761E60A-F3A3-4E04-8B0E-869AF30FD586}"/>
              </a:ext>
            </a:extLst>
          </p:cNvPr>
          <p:cNvSpPr txBox="1"/>
          <p:nvPr/>
        </p:nvSpPr>
        <p:spPr>
          <a:xfrm>
            <a:off x="10157869" y="5332448"/>
            <a:ext cx="1843454" cy="1200329"/>
          </a:xfrm>
          <a:prstGeom prst="rect">
            <a:avLst/>
          </a:prstGeom>
          <a:noFill/>
        </p:spPr>
        <p:txBody>
          <a:bodyPr wrap="square" rtlCol="0">
            <a:spAutoFit/>
          </a:bodyPr>
          <a:lstStyle/>
          <a:p>
            <a:r>
              <a:rPr lang="en-US" sz="800" b="1" dirty="0">
                <a:latin typeface="Century Gothic" panose="020B0502020202020204" pitchFamily="34" charset="0"/>
              </a:rPr>
              <a:t>Note: </a:t>
            </a:r>
            <a:r>
              <a:rPr lang="en-US" sz="800" dirty="0">
                <a:latin typeface="Century Gothic" panose="020B0502020202020204" pitchFamily="34" charset="0"/>
              </a:rPr>
              <a:t>Incarceration rate includes incarceration in a variety of settings, including pretrial detainees. In the U.S., this includes federal and state prisons and local jails.</a:t>
            </a:r>
          </a:p>
          <a:p>
            <a:r>
              <a:rPr lang="en-US" sz="800" b="1" dirty="0">
                <a:latin typeface="Century Gothic" panose="020B0502020202020204" pitchFamily="34" charset="0"/>
              </a:rPr>
              <a:t>Source: </a:t>
            </a:r>
            <a:r>
              <a:rPr lang="en-US" sz="800" dirty="0">
                <a:latin typeface="Century Gothic" panose="020B0502020202020204" pitchFamily="34" charset="0"/>
              </a:rPr>
              <a:t>World Prison Brief, Institute of Criminal Policy Research, University of London</a:t>
            </a:r>
          </a:p>
        </p:txBody>
      </p:sp>
      <p:pic>
        <p:nvPicPr>
          <p:cNvPr id="6" name="Picture 5" descr="A picture containing airplane&#10;&#10;Description automatically generated">
            <a:extLst>
              <a:ext uri="{FF2B5EF4-FFF2-40B4-BE49-F238E27FC236}">
                <a16:creationId xmlns:a16="http://schemas.microsoft.com/office/drawing/2014/main" id="{0B119D53-224C-49E5-8BCE-EAA2BD4CFF6E}"/>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7" name="TextBox 1">
            <a:extLst>
              <a:ext uri="{FF2B5EF4-FFF2-40B4-BE49-F238E27FC236}">
                <a16:creationId xmlns:a16="http://schemas.microsoft.com/office/drawing/2014/main" id="{F6E44361-3463-4FBE-8498-F5110054C604}"/>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2988227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60FA336D-5A3B-40DF-B6E3-EC9489A62B7A}"/>
              </a:ext>
            </a:extLst>
          </p:cNvPr>
          <p:cNvPicPr>
            <a:picLocks noChangeAspect="1"/>
          </p:cNvPicPr>
          <p:nvPr/>
        </p:nvPicPr>
        <p:blipFill rotWithShape="1">
          <a:blip r:embed="rId2">
            <a:extLst>
              <a:ext uri="{28A0092B-C50C-407E-A947-70E740481C1C}">
                <a14:useLocalDpi xmlns:a14="http://schemas.microsoft.com/office/drawing/2010/main" val="0"/>
              </a:ext>
            </a:extLst>
          </a:blip>
          <a:srcRect t="8836" b="12549"/>
          <a:stretch/>
        </p:blipFill>
        <p:spPr>
          <a:xfrm>
            <a:off x="1535900" y="1074921"/>
            <a:ext cx="10000939" cy="4791809"/>
          </a:xfrm>
          <a:prstGeom prst="rect">
            <a:avLst/>
          </a:prstGeom>
        </p:spPr>
      </p:pic>
      <p:sp>
        <p:nvSpPr>
          <p:cNvPr id="5" name="TextBox 4">
            <a:extLst>
              <a:ext uri="{FF2B5EF4-FFF2-40B4-BE49-F238E27FC236}">
                <a16:creationId xmlns:a16="http://schemas.microsoft.com/office/drawing/2014/main" id="{5483F8EE-B222-47B0-89C6-ECA0BA9C31D1}"/>
              </a:ext>
            </a:extLst>
          </p:cNvPr>
          <p:cNvSpPr txBox="1"/>
          <p:nvPr/>
        </p:nvSpPr>
        <p:spPr>
          <a:xfrm>
            <a:off x="0" y="94427"/>
            <a:ext cx="12192000" cy="1015663"/>
          </a:xfrm>
          <a:prstGeom prst="rect">
            <a:avLst/>
          </a:prstGeom>
          <a:noFill/>
        </p:spPr>
        <p:txBody>
          <a:bodyPr wrap="square" rtlCol="0">
            <a:spAutoFit/>
          </a:bodyPr>
          <a:lstStyle/>
          <a:p>
            <a:pPr algn="ctr"/>
            <a:r>
              <a:rPr lang="en-US" sz="3600" b="1" dirty="0">
                <a:latin typeface="Century Gothic" panose="020B0502020202020204" pitchFamily="34" charset="0"/>
              </a:rPr>
              <a:t>Adult imprisonment rates in state prisons</a:t>
            </a:r>
            <a:br>
              <a:rPr lang="en-US" sz="3600" b="1" dirty="0">
                <a:latin typeface="Century Gothic" panose="020B0502020202020204" pitchFamily="34" charset="0"/>
              </a:rPr>
            </a:br>
            <a:r>
              <a:rPr lang="en-US" sz="2400" dirty="0">
                <a:latin typeface="Century Gothic" panose="020B0502020202020204" pitchFamily="34" charset="0"/>
              </a:rPr>
              <a:t>per 100,000 population, 2017</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9828E7B2-6444-47B9-BF32-58164A9A9D61}"/>
              </a:ext>
            </a:extLst>
          </p:cNvPr>
          <p:cNvSpPr txBox="1"/>
          <p:nvPr/>
        </p:nvSpPr>
        <p:spPr>
          <a:xfrm>
            <a:off x="1912638" y="5783079"/>
            <a:ext cx="7873200" cy="338554"/>
          </a:xfrm>
          <a:prstGeom prst="rect">
            <a:avLst/>
          </a:prstGeom>
          <a:noFill/>
        </p:spPr>
        <p:txBody>
          <a:bodyPr wrap="square" rtlCol="0">
            <a:spAutoFit/>
          </a:bodyPr>
          <a:lstStyle/>
          <a:p>
            <a:r>
              <a:rPr lang="en-US" sz="800" b="1" dirty="0">
                <a:latin typeface="Century Gothic" panose="020B0502020202020204" pitchFamily="34" charset="0"/>
              </a:rPr>
              <a:t>Note: </a:t>
            </a:r>
            <a:r>
              <a:rPr lang="en-US" sz="800" dirty="0">
                <a:latin typeface="Century Gothic" panose="020B0502020202020204" pitchFamily="34" charset="0"/>
              </a:rPr>
              <a:t>Incarceration rate includes incarceration in state prisons only. Federal prisons and local jails are not included.</a:t>
            </a:r>
          </a:p>
          <a:p>
            <a:r>
              <a:rPr lang="en-US" sz="800" b="1" dirty="0">
                <a:latin typeface="Century Gothic" panose="020B0502020202020204" pitchFamily="34" charset="0"/>
              </a:rPr>
              <a:t>Source: </a:t>
            </a:r>
            <a:r>
              <a:rPr lang="en-US" sz="800" dirty="0">
                <a:latin typeface="Century Gothic" panose="020B0502020202020204" pitchFamily="34" charset="0"/>
              </a:rPr>
              <a:t>National Prisoner Statistics, Bureau of Justice Statistics</a:t>
            </a:r>
          </a:p>
        </p:txBody>
      </p:sp>
      <p:pic>
        <p:nvPicPr>
          <p:cNvPr id="2" name="Picture 1" descr="A picture containing airplane&#10;&#10;Description automatically generated">
            <a:extLst>
              <a:ext uri="{FF2B5EF4-FFF2-40B4-BE49-F238E27FC236}">
                <a16:creationId xmlns:a16="http://schemas.microsoft.com/office/drawing/2014/main" id="{375D3EEB-55CB-4428-9394-AADBC7BBC2D0}"/>
              </a:ext>
            </a:extLst>
          </p:cNvPr>
          <p:cNvPicPr>
            <a:picLocks noChangeAspect="1"/>
          </p:cNvPicPr>
          <p:nvPr/>
        </p:nvPicPr>
        <p:blipFill rotWithShape="1">
          <a:blip r:embed="rId3">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sp>
        <p:nvSpPr>
          <p:cNvPr id="7" name="TextBox 1">
            <a:extLst>
              <a:ext uri="{FF2B5EF4-FFF2-40B4-BE49-F238E27FC236}">
                <a16:creationId xmlns:a16="http://schemas.microsoft.com/office/drawing/2014/main" id="{00509D88-8A6C-4280-AEAF-05B26B2E9087}"/>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3355453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6056ACD2-C469-4E9A-AD95-5E171B1C1A80}"/>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A91432E-BC52-4CF8-8768-5A7FE41F8AB1}"/>
              </a:ext>
            </a:extLst>
          </p:cNvPr>
          <p:cNvPicPr>
            <a:picLocks noChangeAspect="1"/>
          </p:cNvPicPr>
          <p:nvPr/>
        </p:nvPicPr>
        <p:blipFill rotWithShape="1">
          <a:blip r:embed="rId3">
            <a:extLst>
              <a:ext uri="{28A0092B-C50C-407E-A947-70E740481C1C}">
                <a14:useLocalDpi xmlns:a14="http://schemas.microsoft.com/office/drawing/2010/main" val="0"/>
              </a:ext>
            </a:extLst>
          </a:blip>
          <a:srcRect t="7821" b="10128"/>
          <a:stretch/>
        </p:blipFill>
        <p:spPr>
          <a:xfrm>
            <a:off x="1912638" y="1110090"/>
            <a:ext cx="8560676" cy="5416065"/>
          </a:xfrm>
          <a:prstGeom prst="rect">
            <a:avLst/>
          </a:prstGeom>
        </p:spPr>
      </p:pic>
      <p:sp>
        <p:nvSpPr>
          <p:cNvPr id="5" name="TextBox 4">
            <a:extLst>
              <a:ext uri="{FF2B5EF4-FFF2-40B4-BE49-F238E27FC236}">
                <a16:creationId xmlns:a16="http://schemas.microsoft.com/office/drawing/2014/main" id="{3E32E859-9E33-4510-A95A-7EF21D173126}"/>
              </a:ext>
            </a:extLst>
          </p:cNvPr>
          <p:cNvSpPr txBox="1"/>
          <p:nvPr/>
        </p:nvSpPr>
        <p:spPr>
          <a:xfrm>
            <a:off x="0" y="94427"/>
            <a:ext cx="12192000" cy="1015663"/>
          </a:xfrm>
          <a:prstGeom prst="rect">
            <a:avLst/>
          </a:prstGeom>
          <a:noFill/>
        </p:spPr>
        <p:txBody>
          <a:bodyPr wrap="square" rtlCol="0">
            <a:spAutoFit/>
          </a:bodyPr>
          <a:lstStyle/>
          <a:p>
            <a:pPr algn="ctr"/>
            <a:r>
              <a:rPr lang="en-US" sz="3600" b="1" dirty="0">
                <a:latin typeface="Century Gothic" panose="020B0502020202020204" pitchFamily="34" charset="0"/>
              </a:rPr>
              <a:t>Adult community supervision rates</a:t>
            </a:r>
            <a:br>
              <a:rPr lang="en-US" sz="3600" b="1" dirty="0">
                <a:latin typeface="Century Gothic" panose="020B0502020202020204" pitchFamily="34" charset="0"/>
              </a:rPr>
            </a:br>
            <a:r>
              <a:rPr lang="en-US" sz="2400" dirty="0">
                <a:latin typeface="Century Gothic" panose="020B0502020202020204" pitchFamily="34" charset="0"/>
              </a:rPr>
              <a:t>per 100,000 population, 2016</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190DE6E0-2227-4547-A7A1-12EC7CDF56CC}"/>
              </a:ext>
            </a:extLst>
          </p:cNvPr>
          <p:cNvSpPr txBox="1"/>
          <p:nvPr/>
        </p:nvSpPr>
        <p:spPr>
          <a:xfrm>
            <a:off x="10366131" y="4974187"/>
            <a:ext cx="1825869" cy="1446550"/>
          </a:xfrm>
          <a:prstGeom prst="rect">
            <a:avLst/>
          </a:prstGeom>
          <a:noFill/>
        </p:spPr>
        <p:txBody>
          <a:bodyPr wrap="square" rtlCol="0">
            <a:spAutoFit/>
          </a:bodyPr>
          <a:lstStyle/>
          <a:p>
            <a:r>
              <a:rPr lang="en-US" sz="800" b="1" dirty="0">
                <a:latin typeface="Century Gothic" panose="020B0502020202020204" pitchFamily="34" charset="0"/>
              </a:rPr>
              <a:t>Note: </a:t>
            </a:r>
            <a:r>
              <a:rPr lang="en-US" sz="800" dirty="0">
                <a:latin typeface="Century Gothic" panose="020B0502020202020204" pitchFamily="34" charset="0"/>
              </a:rPr>
              <a:t>Counts are rounded to the nearest 100, and rates are rounded to the nearest 10, Rates are computed using estimates of the U.S. adult resident population of persons age 18 or older and persons of all ages on Jan. 1, 2017, within jurisdiction.</a:t>
            </a:r>
          </a:p>
          <a:p>
            <a:r>
              <a:rPr lang="en-US" sz="800" b="1" dirty="0">
                <a:latin typeface="Century Gothic" panose="020B0502020202020204" pitchFamily="34" charset="0"/>
              </a:rPr>
              <a:t>Source: </a:t>
            </a:r>
            <a:r>
              <a:rPr lang="en-US" sz="800" dirty="0">
                <a:latin typeface="Century Gothic" panose="020B0502020202020204" pitchFamily="34" charset="0"/>
              </a:rPr>
              <a:t>National Prisoner Statistics, Bureau of Justice Statistics</a:t>
            </a:r>
          </a:p>
        </p:txBody>
      </p:sp>
      <p:sp>
        <p:nvSpPr>
          <p:cNvPr id="7" name="TextBox 1">
            <a:extLst>
              <a:ext uri="{FF2B5EF4-FFF2-40B4-BE49-F238E27FC236}">
                <a16:creationId xmlns:a16="http://schemas.microsoft.com/office/drawing/2014/main" id="{843C2D3A-64F8-49FE-8A78-E440CE470517}"/>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246316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09D8BD27-AFB6-46C0-A48D-C823771E2009}"/>
              </a:ext>
            </a:extLst>
          </p:cNvPr>
          <p:cNvPicPr>
            <a:picLocks noChangeAspect="1"/>
          </p:cNvPicPr>
          <p:nvPr/>
        </p:nvPicPr>
        <p:blipFill rotWithShape="1">
          <a:blip r:embed="rId2">
            <a:extLst>
              <a:ext uri="{28A0092B-C50C-407E-A947-70E740481C1C}">
                <a14:useLocalDpi xmlns:a14="http://schemas.microsoft.com/office/drawing/2010/main" val="0"/>
              </a:ext>
            </a:extLst>
          </a:blip>
          <a:srcRect l="10385" t="22209" r="8974" b="18560"/>
          <a:stretch/>
        </p:blipFill>
        <p:spPr>
          <a:xfrm>
            <a:off x="278423" y="5455446"/>
            <a:ext cx="1634215" cy="120032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2205FB02-729F-481E-A338-54E609B38CD0}"/>
              </a:ext>
            </a:extLst>
          </p:cNvPr>
          <p:cNvPicPr>
            <a:picLocks noChangeAspect="1"/>
          </p:cNvPicPr>
          <p:nvPr/>
        </p:nvPicPr>
        <p:blipFill rotWithShape="1">
          <a:blip r:embed="rId3">
            <a:extLst>
              <a:ext uri="{28A0092B-C50C-407E-A947-70E740481C1C}">
                <a14:useLocalDpi xmlns:a14="http://schemas.microsoft.com/office/drawing/2010/main" val="0"/>
              </a:ext>
            </a:extLst>
          </a:blip>
          <a:srcRect t="16632" b="23425"/>
          <a:stretch/>
        </p:blipFill>
        <p:spPr>
          <a:xfrm>
            <a:off x="0" y="1470512"/>
            <a:ext cx="12192000" cy="2637692"/>
          </a:xfrm>
          <a:prstGeom prst="rect">
            <a:avLst/>
          </a:prstGeom>
        </p:spPr>
      </p:pic>
      <p:sp>
        <p:nvSpPr>
          <p:cNvPr id="5" name="TextBox 4">
            <a:extLst>
              <a:ext uri="{FF2B5EF4-FFF2-40B4-BE49-F238E27FC236}">
                <a16:creationId xmlns:a16="http://schemas.microsoft.com/office/drawing/2014/main" id="{D24DEC5B-F7AC-4BFB-8A7F-ADD08E5A80B9}"/>
              </a:ext>
            </a:extLst>
          </p:cNvPr>
          <p:cNvSpPr txBox="1"/>
          <p:nvPr/>
        </p:nvSpPr>
        <p:spPr>
          <a:xfrm>
            <a:off x="0" y="94427"/>
            <a:ext cx="12192000" cy="1015663"/>
          </a:xfrm>
          <a:prstGeom prst="rect">
            <a:avLst/>
          </a:prstGeom>
          <a:noFill/>
        </p:spPr>
        <p:txBody>
          <a:bodyPr wrap="square" rtlCol="0">
            <a:spAutoFit/>
          </a:bodyPr>
          <a:lstStyle/>
          <a:p>
            <a:pPr algn="ctr"/>
            <a:r>
              <a:rPr lang="en-US" sz="3600" b="1" dirty="0">
                <a:latin typeface="Century Gothic" panose="020B0502020202020204" pitchFamily="34" charset="0"/>
              </a:rPr>
              <a:t>University and incarceration costs</a:t>
            </a:r>
            <a:br>
              <a:rPr lang="en-US" sz="3600" b="1" dirty="0">
                <a:latin typeface="Century Gothic" panose="020B0502020202020204" pitchFamily="34" charset="0"/>
              </a:rPr>
            </a:br>
            <a:r>
              <a:rPr lang="en-US" sz="2400" dirty="0">
                <a:latin typeface="Century Gothic" panose="020B0502020202020204" pitchFamily="34" charset="0"/>
              </a:rPr>
              <a:t>Ohio, 2019</a:t>
            </a:r>
            <a:endParaRPr lang="en-US" sz="3600" dirty="0">
              <a:latin typeface="Century Gothic" panose="020B0502020202020204" pitchFamily="34" charset="0"/>
            </a:endParaRPr>
          </a:p>
        </p:txBody>
      </p:sp>
      <p:sp>
        <p:nvSpPr>
          <p:cNvPr id="6" name="TextBox 5">
            <a:extLst>
              <a:ext uri="{FF2B5EF4-FFF2-40B4-BE49-F238E27FC236}">
                <a16:creationId xmlns:a16="http://schemas.microsoft.com/office/drawing/2014/main" id="{9E60691B-5456-472D-BD39-65F3D1CA164B}"/>
              </a:ext>
            </a:extLst>
          </p:cNvPr>
          <p:cNvSpPr txBox="1"/>
          <p:nvPr/>
        </p:nvSpPr>
        <p:spPr>
          <a:xfrm>
            <a:off x="278423" y="4299349"/>
            <a:ext cx="10415954" cy="338554"/>
          </a:xfrm>
          <a:prstGeom prst="rect">
            <a:avLst/>
          </a:prstGeom>
          <a:noFill/>
        </p:spPr>
        <p:txBody>
          <a:bodyPr wrap="square" rtlCol="0">
            <a:spAutoFit/>
          </a:bodyPr>
          <a:lstStyle/>
          <a:p>
            <a:r>
              <a:rPr lang="en-US" sz="800" b="1" dirty="0">
                <a:latin typeface="Century Gothic" panose="020B0502020202020204" pitchFamily="34" charset="0"/>
              </a:rPr>
              <a:t>Incarceration source: </a:t>
            </a:r>
            <a:r>
              <a:rPr lang="en-US" sz="800" dirty="0">
                <a:latin typeface="Century Gothic" panose="020B0502020202020204" pitchFamily="34" charset="0"/>
              </a:rPr>
              <a:t>Ohio Department of Rehabilitation and Correction, 2019</a:t>
            </a:r>
          </a:p>
          <a:p>
            <a:r>
              <a:rPr lang="en-US" sz="800" b="1" dirty="0">
                <a:latin typeface="Century Gothic" panose="020B0502020202020204" pitchFamily="34" charset="0"/>
              </a:rPr>
              <a:t>University source: </a:t>
            </a:r>
            <a:r>
              <a:rPr lang="en-US" sz="800" dirty="0">
                <a:latin typeface="Century Gothic" panose="020B0502020202020204" pitchFamily="34" charset="0"/>
              </a:rPr>
              <a:t>HPIO analysis of College Tuition Compare, 2019</a:t>
            </a:r>
          </a:p>
        </p:txBody>
      </p:sp>
      <p:sp>
        <p:nvSpPr>
          <p:cNvPr id="7" name="TextBox 1">
            <a:extLst>
              <a:ext uri="{FF2B5EF4-FFF2-40B4-BE49-F238E27FC236}">
                <a16:creationId xmlns:a16="http://schemas.microsoft.com/office/drawing/2014/main" id="{E6977749-C0D3-4AB5-BC9C-DEE3465A3A28}"/>
              </a:ext>
            </a:extLst>
          </p:cNvPr>
          <p:cNvSpPr txBox="1">
            <a:spLocks noChangeArrowheads="1"/>
          </p:cNvSpPr>
          <p:nvPr/>
        </p:nvSpPr>
        <p:spPr bwMode="auto">
          <a:xfrm>
            <a:off x="152401" y="6572945"/>
            <a:ext cx="12191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800" dirty="0">
                <a:latin typeface="Century Gothic" pitchFamily="34" charset="0"/>
              </a:rPr>
              <a:t>Copyright © 2019 Health Policy Institute of Ohio. All rights reserved.</a:t>
            </a:r>
          </a:p>
        </p:txBody>
      </p:sp>
    </p:spTree>
    <p:extLst>
      <p:ext uri="{BB962C8B-B14F-4D97-AF65-F5344CB8AC3E}">
        <p14:creationId xmlns:p14="http://schemas.microsoft.com/office/powerpoint/2010/main" val="3827542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1048</Words>
  <Application>Microsoft Office PowerPoint</Application>
  <PresentationFormat>Widescreen</PresentationFormat>
  <Paragraphs>79</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Hailey Akah</dc:creator>
  <cp:lastModifiedBy>IT Support</cp:lastModifiedBy>
  <cp:revision>16</cp:revision>
  <dcterms:created xsi:type="dcterms:W3CDTF">2019-11-19T16:35:34Z</dcterms:created>
  <dcterms:modified xsi:type="dcterms:W3CDTF">2019-12-05T20:47:15Z</dcterms:modified>
</cp:coreProperties>
</file>