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7" r:id="rId4"/>
    <p:sldId id="280" r:id="rId5"/>
    <p:sldId id="258" r:id="rId6"/>
    <p:sldId id="269" r:id="rId7"/>
    <p:sldId id="270" r:id="rId8"/>
    <p:sldId id="268" r:id="rId9"/>
    <p:sldId id="272" r:id="rId10"/>
    <p:sldId id="277" r:id="rId11"/>
    <p:sldId id="275" r:id="rId12"/>
    <p:sldId id="276" r:id="rId13"/>
    <p:sldId id="273" r:id="rId14"/>
    <p:sldId id="278" r:id="rId15"/>
    <p:sldId id="274" r:id="rId16"/>
    <p:sldId id="279" r:id="rId17"/>
    <p:sldId id="28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E0C"/>
    <a:srgbClr val="810000"/>
    <a:srgbClr val="E3E3E3"/>
    <a:srgbClr val="E1E1E1"/>
    <a:srgbClr val="406C8F"/>
    <a:srgbClr val="3F9325"/>
    <a:srgbClr val="F89E33"/>
    <a:srgbClr val="0099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4075" autoAdjust="0"/>
  </p:normalViewPr>
  <p:slideViewPr>
    <p:cSldViewPr snapToGrid="0">
      <p:cViewPr>
        <p:scale>
          <a:sx n="44" d="100"/>
          <a:sy n="44" d="100"/>
        </p:scale>
        <p:origin x="-1440" y="-1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1" d="100"/>
          <a:sy n="51" d="100"/>
        </p:scale>
        <p:origin x="28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FE235-DB22-4628-A8F6-718BF5CABB1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FEDB-281C-47C7-8563-85A44E7D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8A33B-47CE-4100-89FE-70CE23C0DA12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AFBA-235C-45C9-8D2B-8781A752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6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5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4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6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1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9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7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AFBA-235C-45C9-8D2B-8781A7520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 userDrawn="1"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8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4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3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4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6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9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89100" y="6272784"/>
            <a:ext cx="2106676" cy="365125"/>
          </a:xfrm>
        </p:spPr>
        <p:txBody>
          <a:bodyPr/>
          <a:lstStyle/>
          <a:p>
            <a:fld id="{4D8827A6-8947-4115-8D9E-E89B1EC0518D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10836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4125" y="6229681"/>
            <a:ext cx="457200" cy="457200"/>
            <a:chOff x="11361456" y="6195813"/>
            <a:chExt cx="548640" cy="548640"/>
          </a:xfrm>
        </p:grpSpPr>
        <p:sp>
          <p:nvSpPr>
            <p:cNvPr id="13" name="Oval 1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28" y="6272784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3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3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7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56903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4129366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553465" y="1827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2"/>
            <a:ext cx="9966960" cy="418192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80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INTRO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6983" y="4031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8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79826" y="38830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979826" y="165975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79826" y="526137"/>
            <a:ext cx="10222992" cy="106669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550870" y="513962"/>
            <a:ext cx="1080904" cy="1080902"/>
            <a:chOff x="9685338" y="4460675"/>
            <a:chExt cx="1080904" cy="1080902"/>
          </a:xfrm>
        </p:grpSpPr>
        <p:sp>
          <p:nvSpPr>
            <p:cNvPr id="18" name="Oval 1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83487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136" y="6743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8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25714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1051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13578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13578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36720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38523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7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0" r:id="rId2"/>
    <p:sldLayoutId id="2147483879" r:id="rId3"/>
    <p:sldLayoutId id="2147483866" r:id="rId4"/>
    <p:sldLayoutId id="2147483881" r:id="rId5"/>
    <p:sldLayoutId id="2147483882" r:id="rId6"/>
    <p:sldLayoutId id="2147483867" r:id="rId7"/>
    <p:sldLayoutId id="2147483878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7" r:id="rId14"/>
    <p:sldLayoutId id="2147483873" r:id="rId15"/>
    <p:sldLayoutId id="2147483874" r:id="rId16"/>
    <p:sldLayoutId id="214748387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file:///C:\Users\Lipland\Downloads\2017CHR_KeyFindingsRepor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theatlantic.com/assets/media/img/posts/2017/03/Figure_3/9dd685f7f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theatlantic.com/assets/media/img/posts/2017/03/Figure_3/9dd685f7f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ig.org/DCIE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7500"/>
              </a:lnSpc>
            </a:pPr>
            <a:r>
              <a:rPr lang="en-US" sz="7200" dirty="0" smtClean="0"/>
              <a:t>Economic Mobility</a:t>
            </a:r>
            <a:br>
              <a:rPr lang="en-US" sz="7200" dirty="0" smtClean="0"/>
            </a:br>
            <a:r>
              <a:rPr lang="en-US" sz="7200" dirty="0" smtClean="0"/>
              <a:t>Determines YOUR Health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505030"/>
            <a:ext cx="7891272" cy="14965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David Lipsetz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Senior Fellow, Housing Assistance Council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July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036" y="707923"/>
            <a:ext cx="3386138" cy="2218391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Social Determinants</a:t>
            </a:r>
            <a:br>
              <a:rPr lang="en-US" sz="3600" dirty="0" smtClean="0"/>
            </a:br>
            <a:r>
              <a:rPr lang="en-US" sz="3600" cap="none" dirty="0" smtClean="0"/>
              <a:t>include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75982" y="602994"/>
            <a:ext cx="6711696" cy="5695950"/>
          </a:xfrm>
        </p:spPr>
        <p:txBody>
          <a:bodyPr>
            <a:noAutofit/>
          </a:bodyPr>
          <a:lstStyle/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education</a:t>
            </a:r>
            <a:endParaRPr lang="en-US" sz="37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employment</a:t>
            </a:r>
          </a:p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income</a:t>
            </a:r>
            <a:endParaRPr lang="en-US" sz="37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family &amp; social support</a:t>
            </a:r>
            <a:endParaRPr lang="en-US" sz="37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community safety</a:t>
            </a:r>
          </a:p>
          <a:p>
            <a:pPr marL="342900" indent="-342900">
              <a:lnSpc>
                <a:spcPct val="140000"/>
              </a:lnSpc>
              <a:buAutoNum type="arabicParenBoth"/>
            </a:pPr>
            <a:r>
              <a:rPr lang="en-US" sz="3700" dirty="0" smtClean="0">
                <a:latin typeface="Rockwell" panose="02060603020205020403" pitchFamily="18" charset="0"/>
              </a:rPr>
              <a:t>  housing</a:t>
            </a:r>
          </a:p>
        </p:txBody>
      </p:sp>
    </p:spTree>
    <p:extLst>
      <p:ext uri="{BB962C8B-B14F-4D97-AF65-F5344CB8AC3E}">
        <p14:creationId xmlns:p14="http://schemas.microsoft.com/office/powerpoint/2010/main" val="41113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09" y="0"/>
            <a:ext cx="6338887" cy="68544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036" y="707923"/>
            <a:ext cx="3386138" cy="2218391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Social Determinants</a:t>
            </a:r>
            <a:br>
              <a:rPr lang="en-US" sz="3600" dirty="0" smtClean="0"/>
            </a:br>
            <a:r>
              <a:rPr lang="en-US" sz="3600" cap="none" dirty="0" smtClean="0"/>
              <a:t>index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2" name="TextBox 1">
            <a:hlinkClick r:id="rId4" action="ppaction://hlinkfile"/>
          </p:cNvPr>
          <p:cNvSpPr txBox="1"/>
          <p:nvPr/>
        </p:nvSpPr>
        <p:spPr>
          <a:xfrm>
            <a:off x="967153" y="5654161"/>
            <a:ext cx="300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University of Wisconsin Population Health Institute. County Health Rankings Key Findings 2017.</a:t>
            </a:r>
          </a:p>
        </p:txBody>
      </p:sp>
    </p:spTree>
    <p:extLst>
      <p:ext uri="{BB962C8B-B14F-4D97-AF65-F5344CB8AC3E}">
        <p14:creationId xmlns:p14="http://schemas.microsoft.com/office/powerpoint/2010/main" val="15056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719" y="2923200"/>
            <a:ext cx="2142958" cy="3330114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1.</a:t>
            </a:r>
            <a:r>
              <a:rPr lang="en-US" sz="2000" dirty="0">
                <a:solidFill>
                  <a:schemeClr val="tx1"/>
                </a:solidFill>
              </a:rPr>
              <a:t>	Delaware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2.</a:t>
            </a:r>
            <a:r>
              <a:rPr lang="en-US" sz="2000" dirty="0">
                <a:solidFill>
                  <a:schemeClr val="tx1"/>
                </a:solidFill>
              </a:rPr>
              <a:t>	Geauga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3.</a:t>
            </a:r>
            <a:r>
              <a:rPr lang="en-US" sz="2000" dirty="0">
                <a:solidFill>
                  <a:schemeClr val="tx1"/>
                </a:solidFill>
              </a:rPr>
              <a:t>	Putnam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4.</a:t>
            </a:r>
            <a:r>
              <a:rPr lang="en-US" sz="2000" dirty="0">
                <a:solidFill>
                  <a:schemeClr val="tx1"/>
                </a:solidFill>
              </a:rPr>
              <a:t>	Union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5.	Medina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84.</a:t>
            </a:r>
            <a:r>
              <a:rPr lang="en-US" sz="2000" dirty="0">
                <a:solidFill>
                  <a:schemeClr val="tx1"/>
                </a:solidFill>
              </a:rPr>
              <a:t>	Jackson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85.</a:t>
            </a:r>
            <a:r>
              <a:rPr lang="en-US" sz="2000" dirty="0">
                <a:solidFill>
                  <a:schemeClr val="tx1"/>
                </a:solidFill>
              </a:rPr>
              <a:t>	Gallia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86.</a:t>
            </a:r>
            <a:r>
              <a:rPr lang="en-US" sz="2000" dirty="0">
                <a:solidFill>
                  <a:schemeClr val="tx1"/>
                </a:solidFill>
              </a:rPr>
              <a:t>	Scioto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87.</a:t>
            </a:r>
            <a:r>
              <a:rPr lang="en-US" sz="2000" dirty="0">
                <a:solidFill>
                  <a:schemeClr val="tx1"/>
                </a:solidFill>
              </a:rPr>
              <a:t>	Adams</a:t>
            </a:r>
          </a:p>
          <a:p>
            <a:pPr>
              <a:lnSpc>
                <a:spcPts val="1500"/>
              </a:lnSpc>
              <a:tabLst>
                <a:tab pos="4572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88.</a:t>
            </a:r>
            <a:r>
              <a:rPr lang="en-US" sz="2000" dirty="0">
                <a:solidFill>
                  <a:schemeClr val="tx1"/>
                </a:solidFill>
              </a:rPr>
              <a:t>	Pike</a:t>
            </a:r>
          </a:p>
          <a:p>
            <a:pPr marL="342900" indent="-342900">
              <a:lnSpc>
                <a:spcPts val="1500"/>
              </a:lnSpc>
              <a:buAutoNum type="arabicPlain" startAt="5"/>
              <a:tabLst>
                <a:tab pos="457200" algn="l"/>
              </a:tabLst>
            </a:pP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30530" y="4551249"/>
            <a:ext cx="1285875" cy="0"/>
          </a:xfrm>
          <a:prstGeom prst="line">
            <a:avLst/>
          </a:prstGeom>
          <a:ln w="25400">
            <a:solidFill>
              <a:srgbClr val="81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0036" y="707923"/>
            <a:ext cx="3386138" cy="2218391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Social Determinants</a:t>
            </a:r>
            <a:br>
              <a:rPr lang="en-US" sz="3600" dirty="0" smtClean="0"/>
            </a:br>
            <a:r>
              <a:rPr lang="en-US" sz="3600" cap="none" dirty="0" smtClean="0"/>
              <a:t>ranking Ohio health </a:t>
            </a:r>
            <a:r>
              <a:rPr lang="en-US" sz="3600" cap="none" dirty="0" smtClean="0">
                <a:solidFill>
                  <a:srgbClr val="AF2E0C"/>
                </a:solidFill>
              </a:rPr>
              <a:t>outcomes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68" y="142875"/>
            <a:ext cx="5905500" cy="657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68" y="142875"/>
            <a:ext cx="59055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0" y="633231"/>
            <a:ext cx="7778750" cy="50200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dirty="0" smtClean="0"/>
              <a:t>County Health Rankings &amp; Roadmap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i="1" dirty="0" smtClean="0"/>
              <a:t>- Robert Wood Johnson / U of Wisconsin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dirty="0"/>
              <a:t>Social Determinants of Health Interest </a:t>
            </a:r>
            <a:r>
              <a:rPr lang="en-US" sz="3000" dirty="0" smtClean="0"/>
              <a:t>Group</a:t>
            </a: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r>
              <a:rPr lang="en-US" sz="3000" i="1" dirty="0" smtClean="0"/>
              <a:t>The Rand Corporations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</a:pPr>
            <a:endParaRPr lang="en-US" sz="3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dirty="0"/>
              <a:t>Social Determinants of Health </a:t>
            </a:r>
            <a:r>
              <a:rPr lang="en-US" sz="3000" dirty="0" err="1" smtClean="0"/>
              <a:t>Programme</a:t>
            </a: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i="1" dirty="0"/>
              <a:t>- </a:t>
            </a:r>
            <a:r>
              <a:rPr lang="en-US" sz="3000" i="1" dirty="0" smtClean="0"/>
              <a:t>World Health Organization</a:t>
            </a:r>
            <a:endParaRPr lang="en-US" sz="3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3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dirty="0" smtClean="0"/>
              <a:t>HealthyPeople.gov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000" i="1" dirty="0" smtClean="0"/>
              <a:t>- US </a:t>
            </a:r>
            <a:r>
              <a:rPr lang="en-US" sz="3000" i="1" dirty="0" err="1" smtClean="0"/>
              <a:t>Dept</a:t>
            </a:r>
            <a:r>
              <a:rPr lang="en-US" sz="3000" i="1" dirty="0" smtClean="0"/>
              <a:t> of Health and Human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0036" y="707923"/>
            <a:ext cx="3386138" cy="2218391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Social Determinants</a:t>
            </a:r>
            <a:br>
              <a:rPr lang="en-US" sz="3600" dirty="0" smtClean="0"/>
            </a:br>
            <a:r>
              <a:rPr lang="en-US" sz="3600" cap="none" dirty="0" smtClean="0"/>
              <a:t>solid sources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1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latin typeface="+mn-lt"/>
              </a:rPr>
              <a:t>To Do</a:t>
            </a:r>
            <a:endParaRPr lang="en-US" sz="6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419" y="2121408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6000" dirty="0" smtClean="0"/>
              <a:t>  Economic Mobility</a:t>
            </a:r>
          </a:p>
          <a:p>
            <a:pPr marL="914400" indent="-914400">
              <a:buClrTx/>
              <a:buFont typeface="+mj-lt"/>
              <a:buAutoNum type="arabicPeriod"/>
            </a:pPr>
            <a:r>
              <a:rPr lang="en-US" sz="6000" dirty="0" smtClean="0"/>
              <a:t>Social Determinants of Health</a:t>
            </a:r>
          </a:p>
          <a:p>
            <a:pPr marL="914400" indent="-914400">
              <a:buClrTx/>
              <a:buFont typeface="+mj-lt"/>
              <a:buAutoNum type="arabicPeriod"/>
            </a:pPr>
            <a:r>
              <a:rPr lang="en-US" sz="6000" dirty="0" smtClean="0">
                <a:solidFill>
                  <a:srgbClr val="810000"/>
                </a:solidFill>
              </a:rPr>
              <a:t>Policy Options</a:t>
            </a:r>
            <a:endParaRPr lang="en-US" sz="6000" dirty="0">
              <a:solidFill>
                <a:srgbClr val="8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15524"/>
            <a:ext cx="4754880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ECONOMIC MOBILITY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610468"/>
            <a:ext cx="4754880" cy="32918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 residential </a:t>
            </a:r>
            <a:r>
              <a:rPr lang="en-US" sz="2400" dirty="0">
                <a:latin typeface="Rockwell" panose="02060603020205020403" pitchFamily="18" charset="0"/>
              </a:rPr>
              <a:t>integration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income equality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primary school quality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social capital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family </a:t>
            </a:r>
            <a:r>
              <a:rPr lang="en-US" sz="2400" dirty="0" smtClean="0">
                <a:latin typeface="Rockwell" panose="02060603020205020403" pitchFamily="18" charset="0"/>
              </a:rPr>
              <a:t>stability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7896" y="1915524"/>
            <a:ext cx="4754880" cy="640080"/>
          </a:xfrm>
        </p:spPr>
        <p:txBody>
          <a:bodyPr>
            <a:noAutofit/>
          </a:bodyPr>
          <a:lstStyle/>
          <a:p>
            <a:r>
              <a:rPr lang="en-US" sz="2400" dirty="0" smtClean="0"/>
              <a:t>SOCIAL DETERMINANTS     OF HEALTH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7896" y="2610468"/>
            <a:ext cx="4754880" cy="329184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</a:t>
            </a:r>
            <a:r>
              <a:rPr lang="en-US" sz="2400" dirty="0" smtClean="0">
                <a:latin typeface="Rockwell" panose="02060603020205020403" pitchFamily="18" charset="0"/>
              </a:rPr>
              <a:t> education</a:t>
            </a:r>
            <a:endParaRPr lang="en-US" sz="24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employment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income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family &amp; social support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community safety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>
                <a:latin typeface="Rockwell" panose="02060603020205020403" pitchFamily="18" charset="0"/>
              </a:rPr>
              <a:t>   housing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97060" y="2993925"/>
            <a:ext cx="2230836" cy="3465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81716" y="3097165"/>
            <a:ext cx="2155614" cy="1306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80585" y="3723087"/>
            <a:ext cx="3037877" cy="6666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54361" y="5118875"/>
            <a:ext cx="3473535" cy="136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05084" y="5118876"/>
            <a:ext cx="3222812" cy="625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26123" y="1977916"/>
            <a:ext cx="10785232" cy="640080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Improve Health Outcomes by making sure more of the Population has: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9847" y="2743199"/>
            <a:ext cx="8712781" cy="37982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Affordable and Hazard Free Housing</a:t>
            </a:r>
            <a:endParaRPr lang="en-US" sz="2800" dirty="0"/>
          </a:p>
          <a:p>
            <a:r>
              <a:rPr lang="en-US" sz="2800" dirty="0" smtClean="0"/>
              <a:t>Broadband Access</a:t>
            </a:r>
            <a:endParaRPr lang="en-US" sz="2800" dirty="0"/>
          </a:p>
          <a:p>
            <a:r>
              <a:rPr lang="en-US" sz="2800" dirty="0" smtClean="0"/>
              <a:t>Quality Education</a:t>
            </a:r>
            <a:endParaRPr lang="en-US" sz="2800" dirty="0"/>
          </a:p>
          <a:p>
            <a:r>
              <a:rPr lang="en-US" sz="2800" dirty="0" smtClean="0"/>
              <a:t>Access to Nutritional Food</a:t>
            </a:r>
            <a:endParaRPr lang="en-US" sz="2800" dirty="0"/>
          </a:p>
          <a:p>
            <a:r>
              <a:rPr lang="en-US" sz="2800" dirty="0" smtClean="0"/>
              <a:t>Economic Parity</a:t>
            </a:r>
          </a:p>
          <a:p>
            <a:r>
              <a:rPr lang="en-US" sz="2800" dirty="0" smtClean="0"/>
              <a:t>Integrated Neighborhoods</a:t>
            </a:r>
          </a:p>
          <a:p>
            <a:r>
              <a:rPr lang="en-US" sz="2800" dirty="0" smtClean="0"/>
              <a:t>Stable Families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6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923875" y="1811208"/>
            <a:ext cx="10244867" cy="4413746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Medicaid Waivers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States pilot projects to: </a:t>
            </a:r>
            <a:r>
              <a:rPr lang="en-US" sz="2400" b="0" dirty="0">
                <a:solidFill>
                  <a:schemeClr val="tx1"/>
                </a:solidFill>
              </a:rPr>
              <a:t>expand eligibility; provide </a:t>
            </a:r>
            <a:r>
              <a:rPr lang="en-US" sz="2400" b="0" dirty="0" smtClean="0">
                <a:solidFill>
                  <a:schemeClr val="tx1"/>
                </a:solidFill>
              </a:rPr>
              <a:t>non-typical services; </a:t>
            </a:r>
            <a:r>
              <a:rPr lang="en-US" sz="2400" b="0" dirty="0">
                <a:solidFill>
                  <a:schemeClr val="tx1"/>
                </a:solidFill>
              </a:rPr>
              <a:t>or use innovative service delivery systems to improve care and cut costs.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Social Impact Bonds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Repay investors from the savings generated by positive social outcomes.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Community Benefit and the 990(H)</a:t>
            </a:r>
          </a:p>
          <a:p>
            <a:r>
              <a:rPr lang="en-US" sz="2400" b="0" dirty="0" smtClean="0">
                <a:solidFill>
                  <a:schemeClr val="tx1"/>
                </a:solidFill>
              </a:rPr>
              <a:t>Obligation of nonprofit hospitals to invest in community benefits now includes housing and economic development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569720" y="2228629"/>
            <a:ext cx="9083040" cy="3035808"/>
          </a:xfrm>
        </p:spPr>
        <p:txBody>
          <a:bodyPr>
            <a:normAutofit fontScale="90000"/>
          </a:bodyPr>
          <a:lstStyle/>
          <a:p>
            <a:r>
              <a:rPr lang="en-US" sz="5400" cap="none" dirty="0" smtClean="0"/>
              <a:t>A child’s </a:t>
            </a:r>
            <a:r>
              <a:rPr lang="en-US" sz="5400" cap="none" dirty="0"/>
              <a:t>course in life should not be determined by the </a:t>
            </a:r>
            <a:r>
              <a:rPr lang="en-US" sz="5400" cap="none" dirty="0">
                <a:solidFill>
                  <a:srgbClr val="B40000"/>
                </a:solidFill>
              </a:rPr>
              <a:t>ZIP</a:t>
            </a:r>
            <a:r>
              <a:rPr lang="en-US" sz="5400" cap="none" dirty="0"/>
              <a:t> code </a:t>
            </a:r>
            <a:r>
              <a:rPr lang="en-US" sz="5400" cap="none" dirty="0" smtClean="0"/>
              <a:t>she’s </a:t>
            </a:r>
            <a:r>
              <a:rPr lang="en-US" sz="5400" cap="none" dirty="0"/>
              <a:t>born in but by the strength of </a:t>
            </a:r>
            <a:r>
              <a:rPr lang="en-US" sz="5400" cap="none" dirty="0" smtClean="0"/>
              <a:t>her </a:t>
            </a:r>
            <a:r>
              <a:rPr lang="en-US" sz="5400" cap="none" dirty="0"/>
              <a:t>work ethic and the scope of </a:t>
            </a:r>
            <a:r>
              <a:rPr lang="en-US" sz="5400" cap="none" dirty="0" smtClean="0"/>
              <a:t>her dreams. </a:t>
            </a:r>
            <a:endParaRPr lang="en-US" sz="54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069848" y="5406762"/>
            <a:ext cx="9308592" cy="1069848"/>
          </a:xfrm>
        </p:spPr>
        <p:txBody>
          <a:bodyPr/>
          <a:lstStyle/>
          <a:p>
            <a:pPr algn="r"/>
            <a:r>
              <a:rPr lang="en-US" sz="2400" cap="small" dirty="0" smtClean="0"/>
              <a:t>Barack </a:t>
            </a:r>
            <a:r>
              <a:rPr lang="en-US" sz="2400" cap="small" dirty="0"/>
              <a:t>Obama,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1432222"/>
            <a:ext cx="8534400" cy="4181923"/>
          </a:xfrm>
        </p:spPr>
        <p:txBody>
          <a:bodyPr/>
          <a:lstStyle/>
          <a:p>
            <a:pPr algn="just">
              <a:lnSpc>
                <a:spcPts val="5400"/>
              </a:lnSpc>
            </a:pPr>
            <a:r>
              <a:rPr lang="en-US" sz="5600" cap="none" dirty="0" smtClean="0"/>
              <a:t>Discuss </a:t>
            </a:r>
            <a:r>
              <a:rPr lang="en-US" sz="5600" cap="none" dirty="0"/>
              <a:t>the challenges related to economic mobility, as well as policy options for increasing mobility and thereby improving health outcomes for people living in poverty.</a:t>
            </a:r>
          </a:p>
        </p:txBody>
      </p:sp>
    </p:spTree>
    <p:extLst>
      <p:ext uri="{BB962C8B-B14F-4D97-AF65-F5344CB8AC3E}">
        <p14:creationId xmlns:p14="http://schemas.microsoft.com/office/powerpoint/2010/main" val="29028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latin typeface="+mn-lt"/>
              </a:rPr>
              <a:t>To Do</a:t>
            </a:r>
            <a:endParaRPr lang="en-US" sz="6000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810000"/>
              </a:buClr>
              <a:buFont typeface="+mj-lt"/>
              <a:buAutoNum type="arabicPeriod"/>
            </a:pPr>
            <a:r>
              <a:rPr lang="en-US" sz="6000" dirty="0" smtClean="0"/>
              <a:t>  Economic Mobility</a:t>
            </a:r>
          </a:p>
          <a:p>
            <a:pPr marL="914400" indent="-914400">
              <a:buClr>
                <a:srgbClr val="810000"/>
              </a:buClr>
              <a:buFont typeface="+mj-lt"/>
              <a:buAutoNum type="arabicPeriod"/>
            </a:pPr>
            <a:r>
              <a:rPr lang="en-US" sz="6000" dirty="0" smtClean="0"/>
              <a:t>Social Determinants of Health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7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825" y="193965"/>
            <a:ext cx="11570084" cy="65081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Economic mobility</a:t>
            </a:r>
          </a:p>
          <a:p>
            <a:endParaRPr lang="en-US" dirty="0"/>
          </a:p>
          <a:p>
            <a:r>
              <a:rPr lang="en-US" cap="none" dirty="0" smtClean="0"/>
              <a:t>The ability to move </a:t>
            </a:r>
            <a:r>
              <a:rPr lang="en-US" cap="none" dirty="0" smtClean="0">
                <a:solidFill>
                  <a:srgbClr val="810000"/>
                </a:solidFill>
              </a:rPr>
              <a:t>up </a:t>
            </a:r>
            <a:r>
              <a:rPr lang="en-US" cap="none" dirty="0" smtClean="0"/>
              <a:t>and </a:t>
            </a:r>
            <a:r>
              <a:rPr lang="en-US" cap="none" dirty="0" smtClean="0">
                <a:solidFill>
                  <a:srgbClr val="810000"/>
                </a:solidFill>
              </a:rPr>
              <a:t>down </a:t>
            </a:r>
            <a:r>
              <a:rPr lang="en-US" cap="none" dirty="0" smtClean="0"/>
              <a:t>the economic ladder </a:t>
            </a:r>
            <a:r>
              <a:rPr lang="en-US" cap="none" dirty="0" smtClean="0">
                <a:solidFill>
                  <a:srgbClr val="810000"/>
                </a:solidFill>
              </a:rPr>
              <a:t>in </a:t>
            </a:r>
            <a:r>
              <a:rPr lang="en-US" cap="none" dirty="0" smtClean="0"/>
              <a:t>one’s lifetime, and </a:t>
            </a:r>
            <a:r>
              <a:rPr lang="en-US" cap="none" dirty="0" smtClean="0">
                <a:solidFill>
                  <a:srgbClr val="810000"/>
                </a:solidFill>
              </a:rPr>
              <a:t>across </a:t>
            </a:r>
            <a:r>
              <a:rPr lang="en-US" cap="none" dirty="0" smtClean="0"/>
              <a:t>generations.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376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168" y="685800"/>
            <a:ext cx="3836832" cy="1447800"/>
          </a:xfrm>
        </p:spPr>
        <p:txBody>
          <a:bodyPr>
            <a:normAutofit/>
          </a:bodyPr>
          <a:lstStyle/>
          <a:p>
            <a:r>
              <a:rPr lang="en-US" dirty="0"/>
              <a:t>Economic </a:t>
            </a:r>
            <a:r>
              <a:rPr lang="en-US" dirty="0" smtClean="0"/>
              <a:t>mobility </a:t>
            </a:r>
            <a:r>
              <a:rPr lang="en-US" cap="none" dirty="0" smtClean="0"/>
              <a:t>is correlated to:</a:t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3633253" y="6568225"/>
            <a:ext cx="4493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https://cdn.theatlantic.com/assets/media/img/posts/2017/03/Figure_3/9dd685f7f.png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6711696" cy="56959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4000" dirty="0" smtClean="0">
                <a:latin typeface="Rockwell" panose="02060603020205020403" pitchFamily="18" charset="0"/>
              </a:rPr>
              <a:t>  residential integration</a:t>
            </a:r>
            <a:endParaRPr lang="en-US" sz="40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4000" dirty="0" smtClean="0">
                <a:latin typeface="Rockwell" panose="02060603020205020403" pitchFamily="18" charset="0"/>
              </a:rPr>
              <a:t>  income equality</a:t>
            </a:r>
            <a:endParaRPr lang="en-US" sz="40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4000" dirty="0" smtClean="0">
                <a:latin typeface="Rockwell" panose="02060603020205020403" pitchFamily="18" charset="0"/>
              </a:rPr>
              <a:t>  primary school quality</a:t>
            </a:r>
            <a:endParaRPr lang="en-US" sz="4000" dirty="0">
              <a:latin typeface="Rockwell" panose="02060603020205020403" pitchFamily="18" charset="0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4000" dirty="0" smtClean="0">
                <a:latin typeface="Rockwell" panose="02060603020205020403" pitchFamily="18" charset="0"/>
              </a:rPr>
              <a:t>  social </a:t>
            </a:r>
            <a:r>
              <a:rPr lang="en-US" sz="4000" dirty="0">
                <a:latin typeface="Rockwell" panose="02060603020205020403" pitchFamily="18" charset="0"/>
              </a:rPr>
              <a:t>capital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4000" dirty="0" smtClean="0">
                <a:latin typeface="Rockwell" panose="02060603020205020403" pitchFamily="18" charset="0"/>
              </a:rPr>
              <a:t>  family stability</a:t>
            </a:r>
            <a:endParaRPr lang="en-US" sz="3600" dirty="0" smtClean="0">
              <a:latin typeface="Rockwell" panose="020606030202050204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Rockwell" panose="02060603020205020403" pitchFamily="18" charset="0"/>
              </a:rPr>
              <a:t>			</a:t>
            </a:r>
            <a:r>
              <a:rPr lang="en-US" sz="3000" i="1" dirty="0" smtClean="0">
                <a:latin typeface="Rockwell" panose="02060603020205020403" pitchFamily="18" charset="0"/>
              </a:rPr>
              <a:t>- </a:t>
            </a:r>
            <a:r>
              <a:rPr lang="en-US" sz="3000" i="1" dirty="0" err="1" smtClean="0">
                <a:latin typeface="Rockwell" panose="02060603020205020403" pitchFamily="18" charset="0"/>
              </a:rPr>
              <a:t>Chetty</a:t>
            </a:r>
            <a:r>
              <a:rPr lang="en-US" sz="3000" i="1" dirty="0" smtClean="0">
                <a:latin typeface="Rockwell" panose="02060603020205020403" pitchFamily="18" charset="0"/>
              </a:rPr>
              <a:t> et al, 2014</a:t>
            </a:r>
          </a:p>
        </p:txBody>
      </p:sp>
    </p:spTree>
    <p:extLst>
      <p:ext uri="{BB962C8B-B14F-4D97-AF65-F5344CB8AC3E}">
        <p14:creationId xmlns:p14="http://schemas.microsoft.com/office/powerpoint/2010/main" val="8019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0" y="685800"/>
            <a:ext cx="3890010" cy="975360"/>
          </a:xfrm>
        </p:spPr>
        <p:txBody>
          <a:bodyPr>
            <a:normAutofit/>
          </a:bodyPr>
          <a:lstStyle/>
          <a:p>
            <a:r>
              <a:rPr lang="en-US" dirty="0" smtClean="0"/>
              <a:t>Economic Mobility</a:t>
            </a:r>
            <a:br>
              <a:rPr lang="en-US" dirty="0" smtClean="0"/>
            </a:br>
            <a:r>
              <a:rPr lang="en-US" cap="none" dirty="0"/>
              <a:t>v</a:t>
            </a:r>
            <a:r>
              <a:rPr lang="en-US" cap="none" dirty="0" smtClean="0"/>
              <a:t>aries by region</a:t>
            </a:r>
            <a:endParaRPr lang="en-US" cap="none" dirty="0"/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3633253" y="6568225"/>
            <a:ext cx="4493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https://cdn.theatlantic.com/assets/media/img/posts/2017/03/Figure_3/9dd685f7f.png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568812" y="2100534"/>
            <a:ext cx="3432687" cy="367284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Map of the probability a child reaches an income in the top 20% </a:t>
            </a:r>
          </a:p>
          <a:p>
            <a:pPr>
              <a:lnSpc>
                <a:spcPts val="3600"/>
              </a:lnSpc>
            </a:pP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when born to parents earning an income in the bottom 20%</a:t>
            </a:r>
            <a:endParaRPr lang="en-US" sz="3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" y="878205"/>
            <a:ext cx="8115634" cy="497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652"/>
          <a:stretch/>
        </p:blipFill>
        <p:spPr>
          <a:xfrm>
            <a:off x="194629" y="627309"/>
            <a:ext cx="7996080" cy="5773491"/>
          </a:xfrm>
          <a:prstGeom prst="rect">
            <a:avLst/>
          </a:prstGeom>
        </p:spPr>
      </p:pic>
      <p:sp>
        <p:nvSpPr>
          <p:cNvPr id="8" name="TextBox 7">
            <a:hlinkClick r:id="rId4"/>
          </p:cNvPr>
          <p:cNvSpPr txBox="1"/>
          <p:nvPr/>
        </p:nvSpPr>
        <p:spPr>
          <a:xfrm>
            <a:off x="3633253" y="6568225"/>
            <a:ext cx="4493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</a:rPr>
              <a:t>The Economic Innovation Group, 2017</a:t>
            </a:r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549640" y="1737360"/>
            <a:ext cx="3200400" cy="367284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3F9325"/>
                </a:solidFill>
                <a:latin typeface="+mj-lt"/>
              </a:rPr>
              <a:t>Prosperous and Mobile</a:t>
            </a:r>
          </a:p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F89E33"/>
                </a:solidFill>
                <a:latin typeface="+mj-lt"/>
              </a:rPr>
              <a:t>Prosperous and Immobile</a:t>
            </a:r>
          </a:p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406C8F"/>
                </a:solidFill>
                <a:latin typeface="+mj-lt"/>
              </a:rPr>
              <a:t>Distressed and Mobile</a:t>
            </a:r>
          </a:p>
          <a:p>
            <a:pPr>
              <a:lnSpc>
                <a:spcPts val="4200"/>
              </a:lnSpc>
            </a:pPr>
            <a:r>
              <a:rPr lang="en-US" sz="3600" dirty="0" smtClean="0">
                <a:solidFill>
                  <a:srgbClr val="810000"/>
                </a:solidFill>
                <a:latin typeface="+mj-lt"/>
              </a:rPr>
              <a:t>Distressed and Immobile</a:t>
            </a:r>
            <a:r>
              <a:rPr lang="en-US" sz="3600" dirty="0" smtClean="0">
                <a:solidFill>
                  <a:srgbClr val="E1E1E1"/>
                </a:solidFill>
                <a:latin typeface="+mj-lt"/>
              </a:rPr>
              <a:t> Distressed</a:t>
            </a:r>
            <a:endParaRPr lang="en-US" sz="3600" dirty="0">
              <a:solidFill>
                <a:srgbClr val="E1E1E1"/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21040" y="685800"/>
            <a:ext cx="3890010" cy="975360"/>
          </a:xfrm>
        </p:spPr>
        <p:txBody>
          <a:bodyPr>
            <a:normAutofit/>
          </a:bodyPr>
          <a:lstStyle/>
          <a:p>
            <a:r>
              <a:rPr lang="en-US" dirty="0" smtClean="0"/>
              <a:t>AMERICAN DREAM</a:t>
            </a:r>
            <a:br>
              <a:rPr lang="en-US" dirty="0" smtClean="0"/>
            </a:br>
            <a:r>
              <a:rPr lang="en-US" cap="none" dirty="0"/>
              <a:t>v</a:t>
            </a:r>
            <a:r>
              <a:rPr lang="en-US" cap="none" dirty="0" smtClean="0"/>
              <a:t>aries by region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34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Economic Mobility Project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/>
              <a:t>- Pew </a:t>
            </a:r>
            <a:r>
              <a:rPr lang="en-US" sz="3200" i="1" dirty="0"/>
              <a:t>Charitable </a:t>
            </a:r>
            <a:r>
              <a:rPr lang="en-US" sz="3200" i="1" dirty="0" smtClean="0"/>
              <a:t>Trusts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US Partnership for Mobility from Poverty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/>
              <a:t>- Urban Institute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Center on Poverty and Inequality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 smtClean="0"/>
              <a:t>- Stanford University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1040" y="685800"/>
            <a:ext cx="3890010" cy="975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Economic Mobility</a:t>
            </a:r>
            <a:br>
              <a:rPr lang="en-US" dirty="0" smtClean="0"/>
            </a:br>
            <a:r>
              <a:rPr lang="en-US" cap="none" dirty="0" smtClean="0"/>
              <a:t>solid sources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5615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9847" y="484631"/>
            <a:ext cx="10285089" cy="57835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Social Determinants of HEALTH</a:t>
            </a:r>
          </a:p>
          <a:p>
            <a:endParaRPr lang="en-US" dirty="0"/>
          </a:p>
          <a:p>
            <a:r>
              <a:rPr lang="en-US" cap="none" dirty="0" smtClean="0">
                <a:solidFill>
                  <a:srgbClr val="810000"/>
                </a:solidFill>
              </a:rPr>
              <a:t>Conditions </a:t>
            </a:r>
            <a:r>
              <a:rPr lang="en-US" cap="none" dirty="0" smtClean="0"/>
              <a:t>under which people are born, grow, live, work and age that </a:t>
            </a:r>
            <a:r>
              <a:rPr lang="en-US" cap="none" dirty="0" smtClean="0">
                <a:solidFill>
                  <a:srgbClr val="810000"/>
                </a:solidFill>
              </a:rPr>
              <a:t>affect </a:t>
            </a:r>
            <a:r>
              <a:rPr lang="en-US" cap="none" dirty="0" smtClean="0"/>
              <a:t>a wide range of health </a:t>
            </a:r>
            <a:r>
              <a:rPr lang="en-US" cap="none" dirty="0" smtClean="0">
                <a:solidFill>
                  <a:srgbClr val="810000"/>
                </a:solidFill>
              </a:rPr>
              <a:t>outcomes</a:t>
            </a:r>
            <a:r>
              <a:rPr lang="en-US" cap="none" dirty="0" smtClean="0"/>
              <a:t>.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791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13984</TotalTime>
  <Words>475</Words>
  <Application>Microsoft Office PowerPoint</Application>
  <PresentationFormat>Custom</PresentationFormat>
  <Paragraphs>132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Wood Type</vt:lpstr>
      <vt:lpstr>Economic Mobility Determines YOUR Health</vt:lpstr>
      <vt:lpstr>Discuss the challenges related to economic mobility, as well as policy options for increasing mobility and thereby improving health outcomes for people living in poverty.</vt:lpstr>
      <vt:lpstr>To Do</vt:lpstr>
      <vt:lpstr>PowerPoint Presentation</vt:lpstr>
      <vt:lpstr>Economic mobility is correlated to: </vt:lpstr>
      <vt:lpstr>Economic Mobility varies by region</vt:lpstr>
      <vt:lpstr>AMERICAN DREAM varies by region</vt:lpstr>
      <vt:lpstr>PowerPoint Presentation</vt:lpstr>
      <vt:lpstr>PowerPoint Presentation</vt:lpstr>
      <vt:lpstr>Social Determinants include:</vt:lpstr>
      <vt:lpstr>Social Determinants index:</vt:lpstr>
      <vt:lpstr>Social Determinants ranking Ohio health outcomes:</vt:lpstr>
      <vt:lpstr>Social Determinants solid sources</vt:lpstr>
      <vt:lpstr>To Do</vt:lpstr>
      <vt:lpstr>PowerPoint Presentation</vt:lpstr>
      <vt:lpstr>PowerPoint Presentation</vt:lpstr>
      <vt:lpstr>PowerPoint Presentation</vt:lpstr>
      <vt:lpstr>A child’s course in life should not be determined by the ZIP code she’s born in but by the strength of her work ethic and the scope of her dreams.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 Determines Health</dc:title>
  <dc:creator>David Lipsetz</dc:creator>
  <cp:lastModifiedBy>Hailey Akah</cp:lastModifiedBy>
  <cp:revision>92</cp:revision>
  <cp:lastPrinted>2017-07-26T19:50:28Z</cp:lastPrinted>
  <dcterms:created xsi:type="dcterms:W3CDTF">2017-07-14T16:16:32Z</dcterms:created>
  <dcterms:modified xsi:type="dcterms:W3CDTF">2017-07-28T13:02:23Z</dcterms:modified>
</cp:coreProperties>
</file>