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4" r:id="rId17"/>
    <p:sldId id="285" r:id="rId18"/>
    <p:sldId id="286" r:id="rId19"/>
    <p:sldId id="289" r:id="rId20"/>
    <p:sldId id="271" r:id="rId21"/>
    <p:sldId id="272" r:id="rId22"/>
    <p:sldId id="288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700"/>
    <a:srgbClr val="A6192E"/>
    <a:srgbClr val="5E82AB"/>
    <a:srgbClr val="B1C9E8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769"/>
  </p:normalViewPr>
  <p:slideViewPr>
    <p:cSldViewPr snapToGrid="0" snapToObjects="1">
      <p:cViewPr varScale="1">
        <p:scale>
          <a:sx n="106" d="100"/>
          <a:sy n="106" d="100"/>
        </p:scale>
        <p:origin x="156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836E-2595-D944-80E6-5C5082601DF2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0DECF-E5A3-EF48-A270-44DFD0B26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3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0DECF-E5A3-EF48-A270-44DFD0B26C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0DECF-E5A3-EF48-A270-44DFD0B26C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7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7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6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8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2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1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2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2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7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048FD-0CE0-A24C-8379-403FA8B5FE81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6BD02-4067-3544-A63E-5F0DDED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0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FC619B-35A2-5A4E-8B43-219937E29FBA}"/>
              </a:ext>
            </a:extLst>
          </p:cNvPr>
          <p:cNvSpPr txBox="1"/>
          <p:nvPr/>
        </p:nvSpPr>
        <p:spPr>
          <a:xfrm>
            <a:off x="-17082" y="0"/>
            <a:ext cx="9144000" cy="6858000"/>
          </a:xfrm>
          <a:prstGeom prst="rect">
            <a:avLst/>
          </a:prstGeom>
          <a:solidFill>
            <a:srgbClr val="5E82A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4CB9A-926F-D846-8F6C-E29655939055}"/>
              </a:ext>
            </a:extLst>
          </p:cNvPr>
          <p:cNvSpPr txBox="1"/>
          <p:nvPr/>
        </p:nvSpPr>
        <p:spPr>
          <a:xfrm>
            <a:off x="11761" y="573697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16E5F-3B4C-9447-B81A-71FAB15A87F7}"/>
              </a:ext>
            </a:extLst>
          </p:cNvPr>
          <p:cNvSpPr txBox="1"/>
          <p:nvPr/>
        </p:nvSpPr>
        <p:spPr>
          <a:xfrm>
            <a:off x="2259900" y="727586"/>
            <a:ext cx="717791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Graphics from</a:t>
            </a:r>
          </a:p>
          <a:p>
            <a:r>
              <a:rPr lang="en-US" sz="2300" b="1" dirty="0">
                <a:solidFill>
                  <a:srgbClr val="ED7700"/>
                </a:solidFill>
                <a:latin typeface="Century Gothic" panose="020B0502020202020204" pitchFamily="34" charset="0"/>
              </a:rPr>
              <a:t>Ohio addiction policy inventory and scorecard</a:t>
            </a:r>
            <a:endParaRPr lang="en-US" sz="2300" dirty="0">
              <a:solidFill>
                <a:srgbClr val="ED7700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rgbClr val="ED7700"/>
                </a:solidFill>
                <a:latin typeface="Century Gothic" panose="020B0502020202020204" pitchFamily="34" charset="0"/>
              </a:rPr>
              <a:t>Overdose reversal and other forms of harm reduction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D1CF151-9F41-4443-AD0F-8186449E5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60" y="6420544"/>
            <a:ext cx="917815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schemeClr val="bg1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080FC8-0C60-114A-9D99-9BC8987C63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253"/>
            <a:ext cx="2259900" cy="22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98527-67BD-034A-89FC-D58BC2E09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07" y="2259557"/>
            <a:ext cx="3056021" cy="395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07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8" y="6440288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9" y="213264"/>
            <a:ext cx="8913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Ohio’s harm reduction “deserts” </a:t>
            </a: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Counties with insufficient access to overdose reversal or other harm reduction strategies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972C7-0FC4-A94B-8EDC-1692AA2C16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085E30-0760-7749-81E0-28552F3F683B}"/>
              </a:ext>
            </a:extLst>
          </p:cNvPr>
          <p:cNvSpPr txBox="1"/>
          <p:nvPr/>
        </p:nvSpPr>
        <p:spPr>
          <a:xfrm>
            <a:off x="1318427" y="5820210"/>
            <a:ext cx="7560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Note: </a:t>
            </a:r>
            <a:r>
              <a:rPr lang="en-US" sz="1000" dirty="0">
                <a:latin typeface="Century Gothic" panose="020B0502020202020204" pitchFamily="34" charset="0"/>
              </a:rPr>
              <a:t>Bolded counties appear in more than one category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C0838-74F1-EB47-B0A0-00ABE7A10B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59" y="1868392"/>
            <a:ext cx="9178158" cy="302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60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66960"/>
            <a:ext cx="91781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Percent change in number of drug overdose deaths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by state, 12-month period ending in March 2017 to 12-month period ending in March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A79CA-BD3F-0F4A-8D69-91C694C3B0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D51E5B-75B7-3B48-BDB9-02C4FE7B1B0A}"/>
              </a:ext>
            </a:extLst>
          </p:cNvPr>
          <p:cNvSpPr txBox="1"/>
          <p:nvPr/>
        </p:nvSpPr>
        <p:spPr>
          <a:xfrm>
            <a:off x="1416109" y="5512266"/>
            <a:ext cx="772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Note: </a:t>
            </a:r>
            <a:r>
              <a:rPr lang="en-US" sz="1000" dirty="0">
                <a:latin typeface="Century Gothic" panose="020B0502020202020204" pitchFamily="34" charset="0"/>
              </a:rPr>
              <a:t>Based on provisional counts, which may not include all deaths that occurred during a given time period. Numbers are subject to change.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8.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</a:t>
            </a:r>
            <a:r>
              <a:rPr lang="en-US" sz="1000" dirty="0">
                <a:latin typeface="Century Gothic" panose="020B0502020202020204" pitchFamily="34" charset="0"/>
              </a:rPr>
              <a:t>  National Center for Health Statistics, Vital Statistics Rapid Release, Provisional Drug Overdose Counts, as of Nov. 6,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0577F-2D03-2143-8F2E-A8553CD60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285" y="1062934"/>
            <a:ext cx="5431613" cy="3683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098DE-D627-164A-89FD-EFD8EAAB5F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92" y="4889570"/>
            <a:ext cx="7416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66960"/>
            <a:ext cx="42572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Bystander present and naloxone administered by a lay person during overdose death, Ohio, 2016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532F4-4597-0947-9275-097DBCC7A7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A5972-5A8C-3F49-A7CC-512384E1A6F2}"/>
              </a:ext>
            </a:extLst>
          </p:cNvPr>
          <p:cNvSpPr txBox="1"/>
          <p:nvPr/>
        </p:nvSpPr>
        <p:spPr>
          <a:xfrm>
            <a:off x="7306272" y="3819663"/>
            <a:ext cx="16080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9.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</a:t>
            </a:r>
            <a:r>
              <a:rPr lang="en-US" sz="1000" dirty="0">
                <a:latin typeface="Century Gothic" panose="020B0502020202020204" pitchFamily="34" charset="0"/>
              </a:rPr>
              <a:t>  Enhanced State Opioid Overdose Surveillance (ESOOS) data, provided by the Ohio Department of Health, Oct. 11,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E8384-E598-E44B-9749-FC2892F358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494" y="67870"/>
            <a:ext cx="2298237" cy="63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01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66960"/>
            <a:ext cx="9178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New hepatitis C cases* in Ohio</a:t>
            </a:r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by number of cases, 2014-2017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E89EBB-95BE-374A-A347-305AE144EA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0AAC0-B9F1-1446-8264-D515BF92F49B}"/>
              </a:ext>
            </a:extLst>
          </p:cNvPr>
          <p:cNvSpPr txBox="1"/>
          <p:nvPr/>
        </p:nvSpPr>
        <p:spPr>
          <a:xfrm>
            <a:off x="1533144" y="5927932"/>
            <a:ext cx="753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*Includes all hepatitis C cases, both “acute” and “past or present” for 2013-2015 and both “acute” and “chronic” for 2016 and 2017.</a:t>
            </a:r>
          </a:p>
          <a:p>
            <a:r>
              <a:rPr lang="en-US" sz="800" b="1" dirty="0">
                <a:latin typeface="Century Gothic" panose="020B0502020202020204" pitchFamily="34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10.</a:t>
            </a:r>
          </a:p>
          <a:p>
            <a:r>
              <a:rPr lang="en-US" sz="800" b="1" dirty="0">
                <a:latin typeface="Century Gothic" panose="020B0502020202020204" pitchFamily="34" charset="0"/>
              </a:rPr>
              <a:t>Data source:</a:t>
            </a:r>
            <a:r>
              <a:rPr lang="en-US" sz="800" dirty="0">
                <a:latin typeface="Century Gothic" panose="020B0502020202020204" pitchFamily="34" charset="0"/>
              </a:rPr>
              <a:t>  Ohio Department of Health, Hepatitis Surveillance Program Data. 2014-2017 data reported through June 25, 2018.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75B31-4CCA-6040-B0E2-A853E9E3C4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32" y="968864"/>
            <a:ext cx="7230979" cy="48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7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7" y="66960"/>
            <a:ext cx="28134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Number of Ohio Medicaid enrollees diagnosed with and receiving treatment </a:t>
            </a:r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for hepatitis C and HIV, 2015-2017</a:t>
            </a:r>
            <a:r>
              <a:rPr lang="en-US" sz="3200" b="1" dirty="0">
                <a:latin typeface="Century Gothic" panose="020B0502020202020204" pitchFamily="34" charset="0"/>
              </a:rPr>
              <a:t>*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FC225-2887-FF4A-84D4-E29C14E163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1B7F3-4095-2343-90D0-465EE95FFB66}"/>
              </a:ext>
            </a:extLst>
          </p:cNvPr>
          <p:cNvSpPr txBox="1"/>
          <p:nvPr/>
        </p:nvSpPr>
        <p:spPr>
          <a:xfrm>
            <a:off x="2360779" y="5558770"/>
            <a:ext cx="6215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* Calendar year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Note: </a:t>
            </a:r>
            <a:r>
              <a:rPr lang="en-US" sz="1000" dirty="0">
                <a:latin typeface="Century Gothic" panose="020B0502020202020204" pitchFamily="34" charset="0"/>
              </a:rPr>
              <a:t>Data includes fee-for-service and managed care enrollees of all ages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11.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</a:t>
            </a:r>
            <a:r>
              <a:rPr lang="en-US" sz="1000" dirty="0">
                <a:latin typeface="Century Gothic" panose="020B0502020202020204" pitchFamily="34" charset="0"/>
              </a:rPr>
              <a:t> Ohio Department of Medicaid,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AC4E0-A8CA-AB46-BC0C-7816DEA82B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042" y="201016"/>
            <a:ext cx="5758037" cy="48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9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944954-CC6A-3349-A86F-07229199EE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15" y="910446"/>
            <a:ext cx="7183535" cy="5510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66960"/>
            <a:ext cx="9178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 Cost of hepatitis C prevention and treatment for people who use injection drugs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8588B-9D27-7A46-B582-5A347381EC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8BD672-1894-3C4D-9F7C-8A1983E5F315}"/>
              </a:ext>
            </a:extLst>
          </p:cNvPr>
          <p:cNvSpPr txBox="1"/>
          <p:nvPr/>
        </p:nvSpPr>
        <p:spPr>
          <a:xfrm>
            <a:off x="7825762" y="4109060"/>
            <a:ext cx="12078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11. (see publication for data sources)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52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49854" y="259466"/>
            <a:ext cx="9178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New diagnoses of HIV infection in Ohio, 2013-2017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A34F5-8C94-F44A-94C7-C6D77A3451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26D305-74BA-3843-A95A-06394B26D6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8" y="1692009"/>
            <a:ext cx="8947593" cy="2362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81A3FC-81F1-4242-933F-DC2C7807E60D}"/>
              </a:ext>
            </a:extLst>
          </p:cNvPr>
          <p:cNvSpPr txBox="1"/>
          <p:nvPr/>
        </p:nvSpPr>
        <p:spPr>
          <a:xfrm>
            <a:off x="296578" y="4592948"/>
            <a:ext cx="85265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* Exposure categories for people who use Injection drugs include injection drug use only; male-to-male sex and injection drug use; injection drug use and heterosexual contact; and male-to-male sex, injection drug use and heterosexual contact.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13.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</a:t>
            </a:r>
            <a:r>
              <a:rPr lang="en-US" sz="1000" dirty="0">
                <a:latin typeface="Century Gothic" panose="020B0502020202020204" pitchFamily="34" charset="0"/>
              </a:rPr>
              <a:t> Ohio Department of Health, HIV/AIDS Surveillance Program. Data reported through June 30, 2018.</a:t>
            </a:r>
          </a:p>
        </p:txBody>
      </p:sp>
    </p:spTree>
    <p:extLst>
      <p:ext uri="{BB962C8B-B14F-4D97-AF65-F5344CB8AC3E}">
        <p14:creationId xmlns:p14="http://schemas.microsoft.com/office/powerpoint/2010/main" val="2880847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66960"/>
            <a:ext cx="9178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Ohio hospital encounters for patients with endocarditis, by age group, 2008 and 2017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1F17A-311F-7D48-AB5A-90B4DD6937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054" y="5543585"/>
            <a:ext cx="1416109" cy="1416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535B92-C0A5-0440-A4B1-CC8C44B89AD4}"/>
              </a:ext>
            </a:extLst>
          </p:cNvPr>
          <p:cNvSpPr txBox="1"/>
          <p:nvPr/>
        </p:nvSpPr>
        <p:spPr>
          <a:xfrm>
            <a:off x="236473" y="5771200"/>
            <a:ext cx="8526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14.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</a:t>
            </a:r>
            <a:r>
              <a:rPr lang="en-US" sz="1000" dirty="0">
                <a:latin typeface="Century Gothic" panose="020B0502020202020204" pitchFamily="34" charset="0"/>
              </a:rPr>
              <a:t> Ohio Hospital Association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BD02D-3297-604B-A894-72240F5CEE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04" y="1199993"/>
            <a:ext cx="6806471" cy="42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5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66960"/>
            <a:ext cx="9178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Alcohol-related motor vehicle crashes resulting in injury and fatality, Ohio 2011-2017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491DA-05C4-654B-9DCC-A3B4CE20BF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FCF752-D428-4342-9051-3855E42C9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221" y="1481991"/>
            <a:ext cx="7241972" cy="39826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52E6C0-23EB-1443-9A29-77107C8D52F8}"/>
              </a:ext>
            </a:extLst>
          </p:cNvPr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191919"/>
                </a:solidFill>
                <a:latin typeface="Century Gothic" panose="020B0502020202020204" pitchFamily="34" charset="0"/>
              </a:rPr>
              <a:t>Alcohol-related motor vehicle crashes resulting in injury and fatality, Ohio 2011-201</a:t>
            </a:r>
            <a:endParaRPr lang="en-US" dirty="0">
              <a:solidFill>
                <a:srgbClr val="19191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2F1DA-609E-BC43-B11C-A4DA21EDD9C2}"/>
              </a:ext>
            </a:extLst>
          </p:cNvPr>
          <p:cNvSpPr txBox="1"/>
          <p:nvPr/>
        </p:nvSpPr>
        <p:spPr>
          <a:xfrm>
            <a:off x="1450268" y="5771200"/>
            <a:ext cx="7312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15.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</a:t>
            </a:r>
            <a:r>
              <a:rPr lang="en-US" sz="1000" dirty="0">
                <a:latin typeface="Century Gothic" panose="020B0502020202020204" pitchFamily="34" charset="0"/>
              </a:rPr>
              <a:t> Ohio Department of Public Safety</a:t>
            </a:r>
          </a:p>
        </p:txBody>
      </p:sp>
    </p:spTree>
    <p:extLst>
      <p:ext uri="{BB962C8B-B14F-4D97-AF65-F5344CB8AC3E}">
        <p14:creationId xmlns:p14="http://schemas.microsoft.com/office/powerpoint/2010/main" val="1465329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9" y="226210"/>
            <a:ext cx="31022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Number of policy changes related to overdose reversal and other forms of harm reduction in Ohio, by type of policy change, Jan. 2013 – May 2018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6213F-60A2-1C4A-BD61-7F6D8F2624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53D62E-4056-754E-B84E-3AEC161E68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564" y="226210"/>
            <a:ext cx="5562600" cy="556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DBA6DC-5280-4C42-954F-6606AA94D778}"/>
              </a:ext>
            </a:extLst>
          </p:cNvPr>
          <p:cNvSpPr txBox="1"/>
          <p:nvPr/>
        </p:nvSpPr>
        <p:spPr>
          <a:xfrm>
            <a:off x="1398809" y="5966573"/>
            <a:ext cx="7652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16.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</a:t>
            </a:r>
            <a:r>
              <a:rPr lang="en-US" sz="1000" dirty="0">
                <a:latin typeface="Century Gothic" panose="020B0502020202020204" pitchFamily="34" charset="0"/>
              </a:rPr>
              <a:t> HPIO review of Ohio legislation, regulations, Governor’s Cabinet Opiate Action Team timeline and other policy summaries</a:t>
            </a:r>
          </a:p>
        </p:txBody>
      </p:sp>
    </p:spTree>
    <p:extLst>
      <p:ext uri="{BB962C8B-B14F-4D97-AF65-F5344CB8AC3E}">
        <p14:creationId xmlns:p14="http://schemas.microsoft.com/office/powerpoint/2010/main" val="57402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4C9D7-E8F6-CA49-9298-45CAD23AF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195" y="174541"/>
            <a:ext cx="4741173" cy="6140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8BAC0-F623-AB43-9A6B-F41EE0CC77C8}"/>
              </a:ext>
            </a:extLst>
          </p:cNvPr>
          <p:cNvSpPr txBox="1"/>
          <p:nvPr/>
        </p:nvSpPr>
        <p:spPr>
          <a:xfrm>
            <a:off x="6721640" y="4868522"/>
            <a:ext cx="1528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</a:t>
            </a:r>
            <a:endParaRPr lang="en-US" sz="1000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4633738-4BE6-DD45-AD46-B8A0FB3F1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45850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69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66960"/>
            <a:ext cx="22720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Number of addiction-related policy changes in Ohio, by topic, January 2013 to May 2018*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FAAEF-CC3C-B542-8005-9005F93827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3E686F-5EC1-3944-AA5D-6CB67AF73541}"/>
              </a:ext>
            </a:extLst>
          </p:cNvPr>
          <p:cNvSpPr txBox="1"/>
          <p:nvPr/>
        </p:nvSpPr>
        <p:spPr>
          <a:xfrm>
            <a:off x="1476267" y="5723817"/>
            <a:ext cx="7667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* Overdose reversal and other harm reduction policies were identified through May 2018, while prevention, treatment and recovery policies were identified through December 2017.</a:t>
            </a:r>
          </a:p>
          <a:p>
            <a:r>
              <a:rPr lang="en-US" sz="800" dirty="0">
                <a:latin typeface="Century Gothic" panose="020B0502020202020204" pitchFamily="34" charset="0"/>
              </a:rPr>
              <a:t>** </a:t>
            </a:r>
            <a:r>
              <a:rPr lang="en-US" sz="800" dirty="0" err="1">
                <a:latin typeface="Century Gothic" panose="020B0502020202020204" pitchFamily="34" charset="0"/>
              </a:rPr>
              <a:t>Percents</a:t>
            </a:r>
            <a:r>
              <a:rPr lang="en-US" sz="800" dirty="0">
                <a:latin typeface="Century Gothic" panose="020B0502020202020204" pitchFamily="34" charset="0"/>
              </a:rPr>
              <a:t> exceed 100 percent because some policies were counted in more than one category.</a:t>
            </a:r>
          </a:p>
          <a:p>
            <a:r>
              <a:rPr lang="en-US" sz="800" b="1" dirty="0">
                <a:latin typeface="Century Gothic" panose="020B0502020202020204" pitchFamily="34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17.</a:t>
            </a:r>
            <a:endParaRPr lang="en-US" sz="800" b="1" dirty="0">
              <a:latin typeface="Century Gothic" panose="020B0502020202020204" pitchFamily="34" charset="0"/>
            </a:endParaRPr>
          </a:p>
          <a:p>
            <a:r>
              <a:rPr lang="en-US" sz="800" b="1" dirty="0">
                <a:latin typeface="Century Gothic" panose="020B0502020202020204" pitchFamily="34" charset="0"/>
              </a:rPr>
              <a:t>Data source: </a:t>
            </a:r>
            <a:r>
              <a:rPr lang="en-US" sz="800" dirty="0">
                <a:latin typeface="Century Gothic" panose="020B0502020202020204" pitchFamily="34" charset="0"/>
              </a:rPr>
              <a:t>HPIO review of Ohio legislation, regulations, Governor’s Cabinet Opiate Action Team timeline and other policy summaries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88479-EA36-814A-BA20-679FA04EC9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032" y="200790"/>
            <a:ext cx="5546557" cy="55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637CB-BCE4-BF45-9864-78ECDC6B0E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991660-4B95-D447-A85C-7CBEA0CD63E1}"/>
              </a:ext>
            </a:extLst>
          </p:cNvPr>
          <p:cNvSpPr txBox="1"/>
          <p:nvPr/>
        </p:nvSpPr>
        <p:spPr>
          <a:xfrm>
            <a:off x="-34158" y="66960"/>
            <a:ext cx="2464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Rate of naloxone administered by Ohio EMS Providers and unintentional overdose death rate, by county, 2017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AEBE-F409-BA4D-AFFC-096A0E18C421}"/>
              </a:ext>
            </a:extLst>
          </p:cNvPr>
          <p:cNvSpPr txBox="1"/>
          <p:nvPr/>
        </p:nvSpPr>
        <p:spPr>
          <a:xfrm>
            <a:off x="1416109" y="5292079"/>
            <a:ext cx="7449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entury Gothic" panose="020B0502020202020204" pitchFamily="34" charset="0"/>
              </a:rPr>
              <a:t>Note: </a:t>
            </a:r>
            <a:r>
              <a:rPr lang="en-US" sz="800" dirty="0">
                <a:latin typeface="Century Gothic" panose="020B0502020202020204" pitchFamily="34" charset="0"/>
              </a:rPr>
              <a:t>Twenty five counties are not included due to low overdose death rates (ODH suppresses the rate when there are fewer than 10 total deaths per year in a county). Clark and Fayette counties are outliers (very high naloxone administration rates) and have been removed from this analysis. Naloxone administration and overdose death rates are per 100,000 population.</a:t>
            </a:r>
          </a:p>
          <a:p>
            <a:r>
              <a:rPr lang="en-US" sz="800" b="1" dirty="0">
                <a:latin typeface="Century Gothic" panose="020B0502020202020204" pitchFamily="34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20.</a:t>
            </a:r>
            <a:endParaRPr lang="en-US" sz="800" b="1" dirty="0">
              <a:latin typeface="Century Gothic" panose="020B0502020202020204" pitchFamily="34" charset="0"/>
            </a:endParaRPr>
          </a:p>
          <a:p>
            <a:r>
              <a:rPr lang="en-US" sz="800" b="1" dirty="0">
                <a:latin typeface="Century Gothic" panose="020B0502020202020204" pitchFamily="34" charset="0"/>
              </a:rPr>
              <a:t>Data source for overdoses: </a:t>
            </a:r>
            <a:r>
              <a:rPr lang="en-US" sz="800" dirty="0">
                <a:latin typeface="Century Gothic" panose="020B0502020202020204" pitchFamily="34" charset="0"/>
              </a:rPr>
              <a:t>Ohio Public Health Data Warehouse, Ohio Department of Health, accessed Sept. 26, 2018</a:t>
            </a:r>
          </a:p>
          <a:p>
            <a:r>
              <a:rPr lang="en-US" sz="800" b="1" dirty="0">
                <a:latin typeface="Century Gothic" panose="020B0502020202020204" pitchFamily="34" charset="0"/>
              </a:rPr>
              <a:t>Data source for naloxone rate: </a:t>
            </a:r>
            <a:r>
              <a:rPr lang="en-US" sz="800" dirty="0">
                <a:latin typeface="Century Gothic" panose="020B0502020202020204" pitchFamily="34" charset="0"/>
              </a:rPr>
              <a:t>Naloxone Administration by Ohio EMS Providers by County, Ohio, 2017, Ohio Department of Public Safety, EMS data received as of Nov. 5, 2018.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C6C19-0354-BF4B-920B-77D02CDC6B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562" y="219300"/>
            <a:ext cx="6613424" cy="48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62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7C0095-259F-DC4D-9EEC-CFCA4D22DA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B2326-5F0C-AD43-B279-C8479C068839}"/>
              </a:ext>
            </a:extLst>
          </p:cNvPr>
          <p:cNvSpPr txBox="1"/>
          <p:nvPr/>
        </p:nvSpPr>
        <p:spPr>
          <a:xfrm>
            <a:off x="-34158" y="66960"/>
            <a:ext cx="2392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Overdose death rate, by county, 2012-2017 and Project DAWN sites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DE885-13A7-9745-80B1-A1BFB3C7DD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47" y="66960"/>
            <a:ext cx="6346538" cy="54771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98EA36-ECF3-CC4F-92D3-EB69551FF0EA}"/>
              </a:ext>
            </a:extLst>
          </p:cNvPr>
          <p:cNvSpPr txBox="1"/>
          <p:nvPr/>
        </p:nvSpPr>
        <p:spPr>
          <a:xfrm>
            <a:off x="1476267" y="5628653"/>
            <a:ext cx="7667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entury Gothic" panose="020B0502020202020204" pitchFamily="34" charset="0"/>
              </a:rPr>
              <a:t>Note: </a:t>
            </a:r>
            <a:r>
              <a:rPr lang="en-US" sz="800" dirty="0">
                <a:latin typeface="Century Gothic" panose="020B0502020202020204" pitchFamily="34" charset="0"/>
              </a:rPr>
              <a:t>Includes Ohio residents who died due to unintentional drug poisoning (underlying cause of death ICD-10 codes X40-X44). Rate suppressed if less than 10 total deaths for 2012-2017.</a:t>
            </a:r>
          </a:p>
          <a:p>
            <a:r>
              <a:rPr lang="en-US" sz="800" b="1" dirty="0">
                <a:latin typeface="Century Gothic" panose="020B0502020202020204" pitchFamily="34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21.</a:t>
            </a:r>
            <a:endParaRPr lang="en-US" sz="800" b="1" dirty="0">
              <a:latin typeface="Century Gothic" panose="020B0502020202020204" pitchFamily="34" charset="0"/>
            </a:endParaRPr>
          </a:p>
          <a:p>
            <a:r>
              <a:rPr lang="en-US" sz="800" b="1" dirty="0">
                <a:latin typeface="Century Gothic" panose="020B0502020202020204" pitchFamily="34" charset="0"/>
              </a:rPr>
              <a:t>Data source for overdoses: </a:t>
            </a:r>
            <a:r>
              <a:rPr lang="en-US" sz="800" dirty="0">
                <a:latin typeface="Century Gothic" panose="020B0502020202020204" pitchFamily="34" charset="0"/>
              </a:rPr>
              <a:t>Adapted from “2017 Ohio Drug Overdose Data: General Findings.” Ohio Department of Health. Data source is Ohio Department of Health, Bureau of Vital Statistics; Analysis by ODH Injury Prevention Program; U.S. Census Bureau (Vintage 2016 population estimates)</a:t>
            </a:r>
          </a:p>
          <a:p>
            <a:r>
              <a:rPr lang="en-US" sz="800" b="1" dirty="0">
                <a:latin typeface="Century Gothic" panose="020B0502020202020204" pitchFamily="34" charset="0"/>
              </a:rPr>
              <a:t>Data source for Project DAWN sites: </a:t>
            </a:r>
            <a:r>
              <a:rPr lang="en-US" sz="800" dirty="0">
                <a:latin typeface="Century Gothic" panose="020B0502020202020204" pitchFamily="34" charset="0"/>
              </a:rPr>
              <a:t>Project DAWN, Ohio Naloxone Distribution and Training Sites, Ohio Department of Health, as of Oct. 24, 2018.</a:t>
            </a:r>
          </a:p>
        </p:txBody>
      </p:sp>
    </p:spTree>
    <p:extLst>
      <p:ext uri="{BB962C8B-B14F-4D97-AF65-F5344CB8AC3E}">
        <p14:creationId xmlns:p14="http://schemas.microsoft.com/office/powerpoint/2010/main" val="2268889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FC619B-35A2-5A4E-8B43-219937E29FBA}"/>
              </a:ext>
            </a:extLst>
          </p:cNvPr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E82A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AEDFC-158F-8A4D-AD4C-59F7EBBBE80C}"/>
              </a:ext>
            </a:extLst>
          </p:cNvPr>
          <p:cNvSpPr txBox="1"/>
          <p:nvPr/>
        </p:nvSpPr>
        <p:spPr>
          <a:xfrm>
            <a:off x="0" y="604474"/>
            <a:ext cx="917815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16E5F-3B4C-9447-B81A-71FAB15A87F7}"/>
              </a:ext>
            </a:extLst>
          </p:cNvPr>
          <p:cNvSpPr txBox="1"/>
          <p:nvPr/>
        </p:nvSpPr>
        <p:spPr>
          <a:xfrm>
            <a:off x="0" y="666029"/>
            <a:ext cx="9437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Download the complete “Ohio Addiction Policy Inventory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and Scorecard: Overdose Reversal and Other Forms of Harm Reduction” at</a:t>
            </a:r>
          </a:p>
          <a:p>
            <a:pPr algn="ctr"/>
            <a:r>
              <a:rPr lang="en-US" sz="2800" b="1" dirty="0">
                <a:solidFill>
                  <a:srgbClr val="ED7700"/>
                </a:solidFill>
                <a:latin typeface="Century Gothic" panose="020B0502020202020204" pitchFamily="34" charset="0"/>
              </a:rPr>
              <a:t>http://</a:t>
            </a:r>
            <a:r>
              <a:rPr lang="en-US" sz="2800" b="1" dirty="0" err="1">
                <a:solidFill>
                  <a:srgbClr val="ED7700"/>
                </a:solidFill>
                <a:latin typeface="Century Gothic" panose="020B0502020202020204" pitchFamily="34" charset="0"/>
              </a:rPr>
              <a:t>bit.ly</a:t>
            </a:r>
            <a:r>
              <a:rPr lang="en-US" sz="2800" b="1" dirty="0">
                <a:solidFill>
                  <a:srgbClr val="ED7700"/>
                </a:solidFill>
                <a:latin typeface="Century Gothic" panose="020B0502020202020204" pitchFamily="34" charset="0"/>
              </a:rPr>
              <a:t>/2RWMHjo</a:t>
            </a:r>
            <a:endParaRPr lang="en-US" sz="2800" dirty="0">
              <a:solidFill>
                <a:srgbClr val="ED7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D1CF151-9F41-4443-AD0F-8186449E5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60" y="6420544"/>
            <a:ext cx="917815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schemeClr val="bg1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1D6EB3-DEB0-1D4A-A525-2586D13D2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07" y="2259557"/>
            <a:ext cx="3056021" cy="395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60D3CB1-DDDB-F04F-BBCB-2608D786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B4F44-B1C0-FE4B-9340-30E39C1F6FE5}"/>
              </a:ext>
            </a:extLst>
          </p:cNvPr>
          <p:cNvSpPr txBox="1"/>
          <p:nvPr/>
        </p:nvSpPr>
        <p:spPr>
          <a:xfrm>
            <a:off x="-34158" y="66960"/>
            <a:ext cx="9178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Number of unintentional drug overdose deaths, Ohio, Jan. 2013 - March. 2018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36E03-3825-EA49-83A1-08305C0EE59E}"/>
              </a:ext>
            </a:extLst>
          </p:cNvPr>
          <p:cNvSpPr txBox="1"/>
          <p:nvPr/>
        </p:nvSpPr>
        <p:spPr>
          <a:xfrm>
            <a:off x="7796463" y="3374676"/>
            <a:ext cx="12371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Note:</a:t>
            </a:r>
            <a:r>
              <a:rPr lang="en-US" sz="1000" dirty="0">
                <a:latin typeface="Century Gothic" panose="020B0502020202020204" pitchFamily="34" charset="0"/>
              </a:rPr>
              <a:t> 2018 data is provisional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ES 1. 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 </a:t>
            </a:r>
            <a:r>
              <a:rPr lang="en-US" sz="1000" dirty="0">
                <a:latin typeface="Century Gothic" panose="020B0502020202020204" pitchFamily="34" charset="0"/>
              </a:rPr>
              <a:t>Ohio Public Health Data Warehouse, data accessed Nov. 5,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F5751E-E276-9D4C-A06D-ED53232A58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59" y="5521693"/>
            <a:ext cx="1416109" cy="141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7C999-55BF-E949-B928-DAC2E3E6F5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21" y="1067669"/>
            <a:ext cx="7281383" cy="48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6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AE6D4-03E3-C04C-96C5-BB1405436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75484-D4B8-FE4B-A251-3D7CDA480C24}"/>
              </a:ext>
            </a:extLst>
          </p:cNvPr>
          <p:cNvSpPr txBox="1"/>
          <p:nvPr/>
        </p:nvSpPr>
        <p:spPr>
          <a:xfrm>
            <a:off x="-51238" y="190268"/>
            <a:ext cx="9178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Summary scorecard rating</a:t>
            </a: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Extent to which Ohio policies and programs align with research evidence and reach Ohioans in need</a:t>
            </a:r>
          </a:p>
          <a:p>
            <a:pPr algn="ctr"/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1CA1D-9F39-EC45-BE6B-99C832648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8ABA6B-E18A-D640-A5DC-9B964055AD07}"/>
              </a:ext>
            </a:extLst>
          </p:cNvPr>
          <p:cNvSpPr txBox="1"/>
          <p:nvPr/>
        </p:nvSpPr>
        <p:spPr>
          <a:xfrm>
            <a:off x="43078" y="3652951"/>
            <a:ext cx="8913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ES 2. 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source: </a:t>
            </a:r>
            <a:r>
              <a:rPr lang="en-US" sz="1000" dirty="0">
                <a:latin typeface="Century Gothic" panose="020B0502020202020204" pitchFamily="34" charset="0"/>
              </a:rPr>
              <a:t>Ohio Public Health Data Warehouse, data accessed Nov. 5,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6FEA8-2D2D-6D43-8788-944EDF254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80" y="1845389"/>
            <a:ext cx="9144000" cy="18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7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5CFB7-883D-A841-B74A-EDC66E92B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DB39D-D7EE-0844-B294-44A8C4EF20E2}"/>
              </a:ext>
            </a:extLst>
          </p:cNvPr>
          <p:cNvSpPr txBox="1"/>
          <p:nvPr/>
        </p:nvSpPr>
        <p:spPr>
          <a:xfrm>
            <a:off x="-34158" y="66960"/>
            <a:ext cx="9178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Key elements of a comprehensive policy response to addiction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F9D73A-4172-274E-B027-8C688EE286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34A41-1212-4C47-8BA7-76DF28064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28" y="1144178"/>
            <a:ext cx="6566946" cy="465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2A63C2-CD8D-8640-9B09-A62DC11D8706}"/>
              </a:ext>
            </a:extLst>
          </p:cNvPr>
          <p:cNvSpPr txBox="1"/>
          <p:nvPr/>
        </p:nvSpPr>
        <p:spPr>
          <a:xfrm>
            <a:off x="7825575" y="4465825"/>
            <a:ext cx="12080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1.</a:t>
            </a:r>
          </a:p>
        </p:txBody>
      </p:sp>
    </p:spTree>
    <p:extLst>
      <p:ext uri="{BB962C8B-B14F-4D97-AF65-F5344CB8AC3E}">
        <p14:creationId xmlns:p14="http://schemas.microsoft.com/office/powerpoint/2010/main" val="88196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7EDFE9-6887-5A45-AF16-6096C7AA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EF2C5-2C96-CE4C-9CD9-2568664DE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282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C2D5C-47CE-E244-B57C-4C15E821601A}"/>
              </a:ext>
            </a:extLst>
          </p:cNvPr>
          <p:cNvSpPr txBox="1"/>
          <p:nvPr/>
        </p:nvSpPr>
        <p:spPr>
          <a:xfrm>
            <a:off x="275796" y="173601"/>
            <a:ext cx="25034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HPIO Addiction Evidence Project: Overdose Reversal and Other Forms of Harm Reduction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37969-34FE-8545-BD92-358C2C82D7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0D51F-D4CB-4544-9916-8F445C4EBB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490" y="152145"/>
            <a:ext cx="4958419" cy="6198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EE97D4-856B-934B-9D1A-82B802057348}"/>
              </a:ext>
            </a:extLst>
          </p:cNvPr>
          <p:cNvSpPr txBox="1"/>
          <p:nvPr/>
        </p:nvSpPr>
        <p:spPr>
          <a:xfrm>
            <a:off x="7825575" y="4327663"/>
            <a:ext cx="12080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2.</a:t>
            </a:r>
          </a:p>
        </p:txBody>
      </p:sp>
    </p:spTree>
    <p:extLst>
      <p:ext uri="{BB962C8B-B14F-4D97-AF65-F5344CB8AC3E}">
        <p14:creationId xmlns:p14="http://schemas.microsoft.com/office/powerpoint/2010/main" val="11082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ED5205-0F85-0145-A364-3FFE24CD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3744C-D917-1246-B7CC-90C685673B0C}"/>
              </a:ext>
            </a:extLst>
          </p:cNvPr>
          <p:cNvSpPr txBox="1"/>
          <p:nvPr/>
        </p:nvSpPr>
        <p:spPr>
          <a:xfrm>
            <a:off x="-34158" y="223370"/>
            <a:ext cx="917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Examples of addiction-related harms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8892FD-7E30-9644-A87C-686437A865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3BCDE3-A4DD-C946-858A-9E31BC2D5F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63" y="808145"/>
            <a:ext cx="7789139" cy="4846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C3E0A7-4548-264B-A99B-AF6214FE532C}"/>
              </a:ext>
            </a:extLst>
          </p:cNvPr>
          <p:cNvSpPr txBox="1"/>
          <p:nvPr/>
        </p:nvSpPr>
        <p:spPr>
          <a:xfrm>
            <a:off x="1517559" y="5766350"/>
            <a:ext cx="6482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3.</a:t>
            </a:r>
          </a:p>
        </p:txBody>
      </p:sp>
    </p:spTree>
    <p:extLst>
      <p:ext uri="{BB962C8B-B14F-4D97-AF65-F5344CB8AC3E}">
        <p14:creationId xmlns:p14="http://schemas.microsoft.com/office/powerpoint/2010/main" val="148064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8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90A98-1C7E-924E-B750-D669D9976A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0"/>
            <a:ext cx="9178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Role of harm reduction in a comprehensive approach to addiction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7AF1A-70EA-9B48-AE16-DF271D38C6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6" y="1505897"/>
            <a:ext cx="8745021" cy="3163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AC5FB-8CE1-8149-A046-5E191367571B}"/>
              </a:ext>
            </a:extLst>
          </p:cNvPr>
          <p:cNvSpPr txBox="1"/>
          <p:nvPr/>
        </p:nvSpPr>
        <p:spPr>
          <a:xfrm>
            <a:off x="127300" y="4697559"/>
            <a:ext cx="8744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4.</a:t>
            </a:r>
          </a:p>
        </p:txBody>
      </p:sp>
    </p:spTree>
    <p:extLst>
      <p:ext uri="{BB962C8B-B14F-4D97-AF65-F5344CB8AC3E}">
        <p14:creationId xmlns:p14="http://schemas.microsoft.com/office/powerpoint/2010/main" val="394816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28FBF-A840-014D-89F7-DE2BF671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59" y="6420544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 dirty="0">
                <a:solidFill>
                  <a:prstClr val="black"/>
                </a:solidFill>
                <a:latin typeface="Century Gothic" pitchFamily="34" charset="0"/>
              </a:rPr>
              <a:t>Copyright © 2018 Health Policy Institute of Ohio. All rights reserved.</a:t>
            </a:r>
          </a:p>
          <a:p>
            <a:pPr algn="ctr"/>
            <a:endParaRPr lang="en-US" altLang="en-US" sz="11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2BB2-17AF-3743-842D-64905252528F}"/>
              </a:ext>
            </a:extLst>
          </p:cNvPr>
          <p:cNvSpPr txBox="1"/>
          <p:nvPr/>
        </p:nvSpPr>
        <p:spPr>
          <a:xfrm>
            <a:off x="-34158" y="66959"/>
            <a:ext cx="25006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County-level hepatitis C case rate per 100,000 population, 2016 and location of Syringe Services Programs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47C1BD-40B2-AB48-948D-35FD8BF3EE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2266"/>
            <a:ext cx="1416109" cy="141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71FE4-347C-2041-9905-0E86D744EE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167" y="66789"/>
            <a:ext cx="6261943" cy="5171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62D300-DFFA-1F48-907B-D6D5BDDA8DCD}"/>
              </a:ext>
            </a:extLst>
          </p:cNvPr>
          <p:cNvSpPr txBox="1"/>
          <p:nvPr/>
        </p:nvSpPr>
        <p:spPr>
          <a:xfrm>
            <a:off x="1580191" y="5402308"/>
            <a:ext cx="72479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Source: </a:t>
            </a:r>
            <a:r>
              <a:rPr lang="en-US" sz="1000" dirty="0">
                <a:latin typeface="Century Gothic" panose="020B0502020202020204" pitchFamily="34" charset="0"/>
              </a:rPr>
              <a:t>Health Policy Institute of Ohio, ”Ohio Addiction Policy Inventory and Scorecard: Overdose Reversal and Other Forms of Harm Reduction,” November 2018. Figure 5.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 for SSP: </a:t>
            </a:r>
            <a:r>
              <a:rPr lang="en-US" sz="1000" dirty="0">
                <a:latin typeface="Century Gothic" panose="020B0502020202020204" pitchFamily="34" charset="0"/>
              </a:rPr>
              <a:t>18 and counting: Another Ohio county starts syringe exchange, Harm Reduction Ohio; Syringe Exchanges in Ohio, Harm Reduction Ohio</a:t>
            </a:r>
          </a:p>
          <a:p>
            <a:r>
              <a:rPr lang="en-US" sz="1000" b="1" dirty="0">
                <a:latin typeface="Century Gothic" panose="020B0502020202020204" pitchFamily="34" charset="0"/>
              </a:rPr>
              <a:t>Data source for hepatitis C: </a:t>
            </a:r>
            <a:r>
              <a:rPr lang="en-US" sz="1000" dirty="0">
                <a:latin typeface="Century Gothic" panose="020B0502020202020204" pitchFamily="34" charset="0"/>
              </a:rPr>
              <a:t>Vulnerable Counties and Jurisdictions Experiencing or At-Risk of Outbreaks, Centers for Disease Control and Prevention; Ohio Department of Health, Hepatitis Surveillance Program, data reported as of June 17, 2017.</a:t>
            </a:r>
          </a:p>
        </p:txBody>
      </p:sp>
    </p:spTree>
    <p:extLst>
      <p:ext uri="{BB962C8B-B14F-4D97-AF65-F5344CB8AC3E}">
        <p14:creationId xmlns:p14="http://schemas.microsoft.com/office/powerpoint/2010/main" val="3930659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948</TotalTime>
  <Words>1957</Words>
  <Application>Microsoft Macintosh PowerPoint</Application>
  <PresentationFormat>On-screen Show (4:3)</PresentationFormat>
  <Paragraphs>131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Nick Wiselogel</cp:lastModifiedBy>
  <cp:revision>39</cp:revision>
  <cp:lastPrinted>2018-05-24T17:03:45Z</cp:lastPrinted>
  <dcterms:created xsi:type="dcterms:W3CDTF">2018-05-01T14:50:00Z</dcterms:created>
  <dcterms:modified xsi:type="dcterms:W3CDTF">2018-11-16T20:25:32Z</dcterms:modified>
</cp:coreProperties>
</file>